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sldIdLst>
    <p:sldId id="256" r:id="rId5"/>
    <p:sldId id="257" r:id="rId6"/>
    <p:sldId id="280" r:id="rId7"/>
    <p:sldId id="260" r:id="rId8"/>
    <p:sldId id="267" r:id="rId9"/>
    <p:sldId id="261" r:id="rId10"/>
    <p:sldId id="262" r:id="rId11"/>
    <p:sldId id="273" r:id="rId12"/>
    <p:sldId id="263" r:id="rId13"/>
    <p:sldId id="264" r:id="rId14"/>
    <p:sldId id="265" r:id="rId15"/>
    <p:sldId id="268" r:id="rId16"/>
    <p:sldId id="266" r:id="rId17"/>
    <p:sldId id="274" r:id="rId18"/>
    <p:sldId id="269" r:id="rId19"/>
    <p:sldId id="270" r:id="rId20"/>
    <p:sldId id="275" r:id="rId21"/>
    <p:sldId id="276" r:id="rId22"/>
    <p:sldId id="277" r:id="rId23"/>
    <p:sldId id="278" r:id="rId24"/>
    <p:sldId id="272" r:id="rId25"/>
    <p:sldId id="271" r:id="rId26"/>
    <p:sldId id="258" r:id="rId27"/>
    <p:sldId id="259" r:id="rId28"/>
    <p:sldId id="279" r:id="rId29"/>
    <p:sldId id="281" r:id="rId30"/>
    <p:sldId id="282" r:id="rId31"/>
    <p:sldId id="284" r:id="rId32"/>
    <p:sldId id="285" r:id="rId33"/>
    <p:sldId id="286"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031"/>
    <a:srgbClr val="FFCD00"/>
    <a:srgbClr val="E32726"/>
    <a:srgbClr val="D60057"/>
    <a:srgbClr val="8B857B"/>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45" autoAdjust="0"/>
    <p:restoredTop sz="78200" autoAdjust="0"/>
  </p:normalViewPr>
  <p:slideViewPr>
    <p:cSldViewPr snapToGrid="0" snapToObjects="1" showGuides="1">
      <p:cViewPr varScale="1">
        <p:scale>
          <a:sx n="127" d="100"/>
          <a:sy n="127" d="100"/>
        </p:scale>
        <p:origin x="1188" y="120"/>
      </p:cViewPr>
      <p:guideLst>
        <p:guide orient="horz" pos="411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CACE1-0839-DD4E-8A8D-815B08AED9A4}"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58301-8E47-694C-884E-80E9D5260CC5}" type="slidenum">
              <a:rPr lang="en-US" smtClean="0"/>
              <a:t>‹#›</a:t>
            </a:fld>
            <a:endParaRPr lang="en-US"/>
          </a:p>
        </p:txBody>
      </p:sp>
    </p:spTree>
    <p:extLst>
      <p:ext uri="{BB962C8B-B14F-4D97-AF65-F5344CB8AC3E}">
        <p14:creationId xmlns:p14="http://schemas.microsoft.com/office/powerpoint/2010/main" val="213792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begin with some background information to provide context to this project.</a:t>
            </a:r>
          </a:p>
          <a:p>
            <a:endParaRPr lang="en-US" dirty="0"/>
          </a:p>
          <a:p>
            <a:r>
              <a:rPr lang="en-US" dirty="0"/>
              <a:t>This project revolves around the sport of American Football. </a:t>
            </a:r>
          </a:p>
          <a:p>
            <a:endParaRPr lang="en-US" dirty="0"/>
          </a:p>
          <a:p>
            <a:r>
              <a:rPr lang="en-US" dirty="0"/>
              <a:t>The National Football League is a large American Football League in North America. </a:t>
            </a:r>
          </a:p>
          <a:p>
            <a:endParaRPr lang="en-US" dirty="0"/>
          </a:p>
          <a:p>
            <a:r>
              <a:rPr lang="en-US" dirty="0"/>
              <a:t>The NFL collects player tracking data from games in the regular NFL season and provides subsets of this dataset annually for the Big Data Bowl competition.</a:t>
            </a:r>
          </a:p>
          <a:p>
            <a:endParaRPr lang="en-US" dirty="0"/>
          </a:p>
          <a:p>
            <a:r>
              <a:rPr lang="en-US" dirty="0"/>
              <a:t>The Big Data Bowl is a competition that is hosted annually by the NFL, starting from 2019, that encourages students, researchers and other participants to develop solutions to a challenge every year. </a:t>
            </a:r>
          </a:p>
          <a:p>
            <a:endParaRPr lang="en-US" dirty="0"/>
          </a:p>
          <a:p>
            <a:r>
              <a:rPr lang="en-US" dirty="0"/>
              <a:t>For example, in the Fourth annual BDB Project, the winning team created a </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2</a:t>
            </a:fld>
            <a:endParaRPr lang="en-US"/>
          </a:p>
        </p:txBody>
      </p:sp>
    </p:spTree>
    <p:extLst>
      <p:ext uri="{BB962C8B-B14F-4D97-AF65-F5344CB8AC3E}">
        <p14:creationId xmlns:p14="http://schemas.microsoft.com/office/powerpoint/2010/main" val="547942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implies the clustering was successful, and the cluster centers are acceptable for use.</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13</a:t>
            </a:fld>
            <a:endParaRPr lang="en-US"/>
          </a:p>
        </p:txBody>
      </p:sp>
    </p:spTree>
    <p:extLst>
      <p:ext uri="{BB962C8B-B14F-4D97-AF65-F5344CB8AC3E}">
        <p14:creationId xmlns:p14="http://schemas.microsoft.com/office/powerpoint/2010/main" val="1140954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a brief visual comparison predicted trajectories are typical of what a defender would run in a regular play. </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15</a:t>
            </a:fld>
            <a:endParaRPr lang="en-US"/>
          </a:p>
        </p:txBody>
      </p:sp>
    </p:spTree>
    <p:extLst>
      <p:ext uri="{BB962C8B-B14F-4D97-AF65-F5344CB8AC3E}">
        <p14:creationId xmlns:p14="http://schemas.microsoft.com/office/powerpoint/2010/main" val="4275779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commentary, and expand the videos out to the size of the slide </a:t>
            </a:r>
          </a:p>
        </p:txBody>
      </p:sp>
      <p:sp>
        <p:nvSpPr>
          <p:cNvPr id="4" name="Slide Number Placeholder 3"/>
          <p:cNvSpPr>
            <a:spLocks noGrp="1"/>
          </p:cNvSpPr>
          <p:nvPr>
            <p:ph type="sldNum" sz="quarter" idx="5"/>
          </p:nvPr>
        </p:nvSpPr>
        <p:spPr/>
        <p:txBody>
          <a:bodyPr/>
          <a:lstStyle/>
          <a:p>
            <a:fld id="{EAB58301-8E47-694C-884E-80E9D5260CC5}" type="slidenum">
              <a:rPr lang="en-US" smtClean="0"/>
              <a:t>17</a:t>
            </a:fld>
            <a:endParaRPr lang="en-US"/>
          </a:p>
        </p:txBody>
      </p:sp>
    </p:spTree>
    <p:extLst>
      <p:ext uri="{BB962C8B-B14F-4D97-AF65-F5344CB8AC3E}">
        <p14:creationId xmlns:p14="http://schemas.microsoft.com/office/powerpoint/2010/main" val="159542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 points of each key component, and describe it verbally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Researchers may replicate or expand on this with different decisions.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is especially important for future iterations of the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results in this project imply the popular trajectories of Wide Receivers in NFL games.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With a different approach to sequence generation, the model can be expanded to support prediction of multiple defensive players.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configuration of a different model in this system is feasible.</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21</a:t>
            </a:fld>
            <a:endParaRPr lang="en-US"/>
          </a:p>
        </p:txBody>
      </p:sp>
    </p:spTree>
    <p:extLst>
      <p:ext uri="{BB962C8B-B14F-4D97-AF65-F5344CB8AC3E}">
        <p14:creationId xmlns:p14="http://schemas.microsoft.com/office/powerpoint/2010/main" val="151345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Endzone or sideline example (Extreme cases), to demonstrate any issues of the model</a:t>
            </a:r>
          </a:p>
          <a:p>
            <a:endParaRPr lang="en-US" dirty="0"/>
          </a:p>
          <a:p>
            <a:r>
              <a:rPr lang="en-US" dirty="0"/>
              <a:t>Clustering</a:t>
            </a:r>
          </a:p>
          <a:p>
            <a:endParaRPr lang="en-US" dirty="0"/>
          </a:p>
          <a:p>
            <a:r>
              <a:rPr lang="en-US" dirty="0"/>
              <a:t>Any additional GUI features, model limitations</a:t>
            </a:r>
          </a:p>
          <a:p>
            <a:endParaRPr lang="en-US" dirty="0"/>
          </a:p>
          <a:p>
            <a:r>
              <a:rPr lang="en-US" dirty="0"/>
              <a:t>Future work (how would you expand of the model)</a:t>
            </a:r>
          </a:p>
        </p:txBody>
      </p:sp>
      <p:sp>
        <p:nvSpPr>
          <p:cNvPr id="4" name="Slide Number Placeholder 3"/>
          <p:cNvSpPr>
            <a:spLocks noGrp="1"/>
          </p:cNvSpPr>
          <p:nvPr>
            <p:ph type="sldNum" sz="quarter" idx="5"/>
          </p:nvPr>
        </p:nvSpPr>
        <p:spPr/>
        <p:txBody>
          <a:bodyPr/>
          <a:lstStyle/>
          <a:p>
            <a:fld id="{EAB58301-8E47-694C-884E-80E9D5260CC5}" type="slidenum">
              <a:rPr lang="en-US" smtClean="0"/>
              <a:t>24</a:t>
            </a:fld>
            <a:endParaRPr lang="en-US"/>
          </a:p>
        </p:txBody>
      </p:sp>
    </p:spTree>
    <p:extLst>
      <p:ext uri="{BB962C8B-B14F-4D97-AF65-F5344CB8AC3E}">
        <p14:creationId xmlns:p14="http://schemas.microsoft.com/office/powerpoint/2010/main" val="3011948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and GUI information</a:t>
            </a:r>
          </a:p>
        </p:txBody>
      </p:sp>
      <p:sp>
        <p:nvSpPr>
          <p:cNvPr id="4" name="Slide Number Placeholder 3"/>
          <p:cNvSpPr>
            <a:spLocks noGrp="1"/>
          </p:cNvSpPr>
          <p:nvPr>
            <p:ph type="sldNum" sz="quarter" idx="5"/>
          </p:nvPr>
        </p:nvSpPr>
        <p:spPr/>
        <p:txBody>
          <a:bodyPr/>
          <a:lstStyle/>
          <a:p>
            <a:fld id="{EAB58301-8E47-694C-884E-80E9D5260CC5}" type="slidenum">
              <a:rPr lang="en-US" smtClean="0"/>
              <a:t>25</a:t>
            </a:fld>
            <a:endParaRPr lang="en-US"/>
          </a:p>
        </p:txBody>
      </p:sp>
    </p:spTree>
    <p:extLst>
      <p:ext uri="{BB962C8B-B14F-4D97-AF65-F5344CB8AC3E}">
        <p14:creationId xmlns:p14="http://schemas.microsoft.com/office/powerpoint/2010/main" val="547289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30</a:t>
            </a:fld>
            <a:endParaRPr lang="en-US"/>
          </a:p>
        </p:txBody>
      </p:sp>
    </p:spTree>
    <p:extLst>
      <p:ext uri="{BB962C8B-B14F-4D97-AF65-F5344CB8AC3E}">
        <p14:creationId xmlns:p14="http://schemas.microsoft.com/office/powerpoint/2010/main" val="3857291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model does not consider other player sequences in single defensive player prediction either</a:t>
            </a:r>
          </a:p>
          <a:p>
            <a:endParaRPr lang="en-US" dirty="0"/>
          </a:p>
          <a:p>
            <a:r>
              <a:rPr lang="en-US" dirty="0"/>
              <a:t>The key steps of the model expansion would revolve around the way that offensive/defensive pairing is detected. </a:t>
            </a:r>
          </a:p>
          <a:p>
            <a:endParaRPr lang="en-US" dirty="0"/>
          </a:p>
          <a:p>
            <a:r>
              <a:rPr lang="en-US" dirty="0"/>
              <a:t>Our project suggests that single player prediction is feasible, and expansion is feasible, but this project focuses on Wide Receivers which are positions that can be quite easily isolated with a defender</a:t>
            </a:r>
          </a:p>
          <a:p>
            <a:endParaRPr lang="en-US" dirty="0"/>
          </a:p>
          <a:p>
            <a:r>
              <a:rPr lang="en-US" dirty="0"/>
              <a:t>Other positions may raise other challenges, and the matching problem is not trivial without descriptive information in the BDB dataset.</a:t>
            </a:r>
          </a:p>
        </p:txBody>
      </p:sp>
      <p:sp>
        <p:nvSpPr>
          <p:cNvPr id="4" name="Slide Number Placeholder 3"/>
          <p:cNvSpPr>
            <a:spLocks noGrp="1"/>
          </p:cNvSpPr>
          <p:nvPr>
            <p:ph type="sldNum" sz="quarter" idx="5"/>
          </p:nvPr>
        </p:nvSpPr>
        <p:spPr/>
        <p:txBody>
          <a:bodyPr/>
          <a:lstStyle/>
          <a:p>
            <a:fld id="{EAB58301-8E47-694C-884E-80E9D5260CC5}" type="slidenum">
              <a:rPr lang="en-US" smtClean="0"/>
              <a:t>31</a:t>
            </a:fld>
            <a:endParaRPr lang="en-US"/>
          </a:p>
        </p:txBody>
      </p:sp>
    </p:spTree>
    <p:extLst>
      <p:ext uri="{BB962C8B-B14F-4D97-AF65-F5344CB8AC3E}">
        <p14:creationId xmlns:p14="http://schemas.microsoft.com/office/powerpoint/2010/main" val="316986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on to the research motivation and goals. </a:t>
            </a:r>
          </a:p>
          <a:p>
            <a:endParaRPr lang="en-US" dirty="0"/>
          </a:p>
          <a:p>
            <a:r>
              <a:rPr lang="en-US" dirty="0"/>
              <a:t>Our first goal was to produce a predictive model for defensive player trajectory.</a:t>
            </a:r>
          </a:p>
          <a:p>
            <a:r>
              <a:rPr lang="en-US" dirty="0"/>
              <a:t>	 To do this we use player tracking data from the Big Data Bowl competition datasets to generate sequential data for offensive and defensive players.</a:t>
            </a:r>
          </a:p>
          <a:p>
            <a:r>
              <a:rPr lang="en-US" dirty="0"/>
              <a:t>	 Once we have these generated sequences in offensive/defensive pairs, we can train an LSTM model to predict full defensive sequences from offensive sequences and other user input which I will describe shortly.</a:t>
            </a:r>
          </a:p>
          <a:p>
            <a:r>
              <a:rPr lang="en-US" dirty="0"/>
              <a:t>	</a:t>
            </a:r>
          </a:p>
          <a:p>
            <a:r>
              <a:rPr lang="en-US" dirty="0"/>
              <a:t>Our second goal, and the overarching goal of this project, was to produce an interactive coaching tool that allows users to interact with the model seamlessly through a GUI.</a:t>
            </a:r>
          </a:p>
          <a:p>
            <a:r>
              <a:rPr lang="en-US" dirty="0"/>
              <a:t>	This means that users will be able to see the predictive capabilities of the underlying model, and make positional adjustments of offensive and defensive players through the interface plot that will reflect on the predicted trajectory</a:t>
            </a:r>
          </a:p>
          <a:p>
            <a:r>
              <a:rPr lang="en-US" dirty="0"/>
              <a:t>	We will also allow users to select from precomputed sequences of offensive players, meaning we will provide common/popular trajectories of wide receivers, allowing coaches to view a set of popular plays/routes</a:t>
            </a:r>
          </a:p>
          <a:p>
            <a:endParaRPr lang="en-US" dirty="0"/>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3</a:t>
            </a:fld>
            <a:endParaRPr lang="en-US"/>
          </a:p>
        </p:txBody>
      </p:sp>
    </p:spTree>
    <p:extLst>
      <p:ext uri="{BB962C8B-B14F-4D97-AF65-F5344CB8AC3E}">
        <p14:creationId xmlns:p14="http://schemas.microsoft.com/office/powerpoint/2010/main" val="2087259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mention some of the related works of this project.</a:t>
            </a:r>
          </a:p>
          <a:p>
            <a:endParaRPr lang="en-US" dirty="0"/>
          </a:p>
          <a:p>
            <a:r>
              <a:rPr lang="en-US" dirty="0"/>
              <a:t>With the Big Data Bowl, there have been many projects </a:t>
            </a:r>
          </a:p>
          <a:p>
            <a:endParaRPr lang="en-US" dirty="0"/>
          </a:p>
          <a:p>
            <a:r>
              <a:rPr lang="en-US" dirty="0"/>
              <a:t>Long Short Term Memory neural networks are used in this project, some related works include </a:t>
            </a:r>
            <a:br>
              <a:rPr lang="en-US" dirty="0"/>
            </a:br>
            <a:endParaRPr lang="en-US" dirty="0"/>
          </a:p>
          <a:p>
            <a:endParaRPr lang="en-US" dirty="0"/>
          </a:p>
          <a:p>
            <a:r>
              <a:rPr lang="en-US" dirty="0"/>
              <a:t>Reduce the related work, and if somebody inquires be sure to be able to elaborate on it</a:t>
            </a:r>
          </a:p>
        </p:txBody>
      </p:sp>
      <p:sp>
        <p:nvSpPr>
          <p:cNvPr id="4" name="Slide Number Placeholder 3"/>
          <p:cNvSpPr>
            <a:spLocks noGrp="1"/>
          </p:cNvSpPr>
          <p:nvPr>
            <p:ph type="sldNum" sz="quarter" idx="5"/>
          </p:nvPr>
        </p:nvSpPr>
        <p:spPr/>
        <p:txBody>
          <a:bodyPr/>
          <a:lstStyle/>
          <a:p>
            <a:fld id="{EAB58301-8E47-694C-884E-80E9D5260CC5}" type="slidenum">
              <a:rPr lang="en-US" smtClean="0"/>
              <a:t>4</a:t>
            </a:fld>
            <a:endParaRPr lang="en-US"/>
          </a:p>
        </p:txBody>
      </p:sp>
    </p:spTree>
    <p:extLst>
      <p:ext uri="{BB962C8B-B14F-4D97-AF65-F5344CB8AC3E}">
        <p14:creationId xmlns:p14="http://schemas.microsoft.com/office/powerpoint/2010/main" val="743318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flow diagram for each section</a:t>
            </a:r>
          </a:p>
        </p:txBody>
      </p:sp>
      <p:sp>
        <p:nvSpPr>
          <p:cNvPr id="4" name="Slide Number Placeholder 3"/>
          <p:cNvSpPr>
            <a:spLocks noGrp="1"/>
          </p:cNvSpPr>
          <p:nvPr>
            <p:ph type="sldNum" sz="quarter" idx="5"/>
          </p:nvPr>
        </p:nvSpPr>
        <p:spPr/>
        <p:txBody>
          <a:bodyPr/>
          <a:lstStyle/>
          <a:p>
            <a:fld id="{EAB58301-8E47-694C-884E-80E9D5260CC5}" type="slidenum">
              <a:rPr lang="en-US" smtClean="0"/>
              <a:t>5</a:t>
            </a:fld>
            <a:endParaRPr lang="en-US"/>
          </a:p>
        </p:txBody>
      </p:sp>
    </p:spTree>
    <p:extLst>
      <p:ext uri="{BB962C8B-B14F-4D97-AF65-F5344CB8AC3E}">
        <p14:creationId xmlns:p14="http://schemas.microsoft.com/office/powerpoint/2010/main" val="3817827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explicit details</a:t>
            </a:r>
          </a:p>
          <a:p>
            <a:endParaRPr lang="en-US" dirty="0"/>
          </a:p>
          <a:p>
            <a:pPr lvl="0"/>
            <a:r>
              <a:rPr lang="en-US" dirty="0"/>
              <a:t>Initiating Event: Ball Snap. </a:t>
            </a:r>
          </a:p>
          <a:p>
            <a:pPr lvl="0"/>
            <a:endParaRPr lang="en-US" dirty="0"/>
          </a:p>
          <a:p>
            <a:pPr lvl="0"/>
            <a:r>
              <a:rPr lang="en-US" dirty="0"/>
              <a:t>Offensive Player: Wide Receiver (WR).</a:t>
            </a:r>
          </a:p>
          <a:p>
            <a:pPr lvl="0"/>
            <a:r>
              <a:rPr lang="en-US" dirty="0"/>
              <a:t>Defensive Players: Strong Safety (SS), Free Safety (FS), Cornerback (CB). </a:t>
            </a:r>
          </a:p>
          <a:p>
            <a:pPr lvl="0"/>
            <a:endParaRPr lang="en-US" dirty="0"/>
          </a:p>
          <a:p>
            <a:pPr lvl="0"/>
            <a:r>
              <a:rPr lang="en-US" dirty="0"/>
              <a:t>Terminating Events: Fumble, Quarterback Sack, Lateral, etc.</a:t>
            </a:r>
          </a:p>
          <a:p>
            <a:pPr lvl="0"/>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6</a:t>
            </a:fld>
            <a:endParaRPr lang="en-US"/>
          </a:p>
        </p:txBody>
      </p:sp>
    </p:spTree>
    <p:extLst>
      <p:ext uri="{BB962C8B-B14F-4D97-AF65-F5344CB8AC3E}">
        <p14:creationId xmlns:p14="http://schemas.microsoft.com/office/powerpoint/2010/main" val="3191835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Each inner tensor has the x, y and o (orientation) features of the tracking data.</a:t>
            </a:r>
          </a:p>
          <a:p>
            <a:pPr lvl="2"/>
            <a:r>
              <a:rPr lang="en-US" dirty="0"/>
              <a:t>Each inner tensor corresponds to one frame (1/10 of a second) in the play.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Encoded Features: </a:t>
            </a:r>
            <a:r>
              <a:rPr lang="en-US" dirty="0"/>
              <a:t>line of scrimmage position, original starting x and y of the defensive player, and distance of the offensive player to both sidelines and targeted endzone.</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7</a:t>
            </a:fld>
            <a:endParaRPr lang="en-US"/>
          </a:p>
        </p:txBody>
      </p:sp>
    </p:spTree>
    <p:extLst>
      <p:ext uri="{BB962C8B-B14F-4D97-AF65-F5344CB8AC3E}">
        <p14:creationId xmlns:p14="http://schemas.microsoft.com/office/powerpoint/2010/main" val="739350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necessarily need all of the details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Minimizes the distance from cluster centers to other sequences in the dataset.</a:t>
            </a:r>
          </a:p>
          <a:p>
            <a:endParaRPr lang="en-US" dirty="0"/>
          </a:p>
          <a:p>
            <a:pPr lvl="0"/>
            <a:r>
              <a:rPr lang="en-US" dirty="0"/>
              <a:t>Required to compare the shapes of sequences with a different number of frames.</a:t>
            </a:r>
          </a:p>
          <a:p>
            <a:pPr lvl="0"/>
            <a:r>
              <a:rPr lang="en-US" b="1" dirty="0"/>
              <a:t>Idea: </a:t>
            </a:r>
            <a:r>
              <a:rPr lang="en-US" dirty="0"/>
              <a:t>Shorter or longer sequences may have a comparable shape overall.</a:t>
            </a:r>
          </a:p>
          <a:p>
            <a:endParaRPr lang="en-US" dirty="0"/>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9</a:t>
            </a:fld>
            <a:endParaRPr lang="en-US"/>
          </a:p>
        </p:txBody>
      </p:sp>
    </p:spTree>
    <p:extLst>
      <p:ext uri="{BB962C8B-B14F-4D97-AF65-F5344CB8AC3E}">
        <p14:creationId xmlns:p14="http://schemas.microsoft.com/office/powerpoint/2010/main" val="2446961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train an LSTM Model in TensorFlow 2 for Python using all sequence pairs with all previously defined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Split all sequences into training (70%) and testing (30%) datasets and organize these into batches of size 64 for training/evaluation.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Batch Normalization Layer: normalize all input features in each batch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Two LSTM Layers: identify sequence order dependence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Droupout</a:t>
            </a:r>
            <a:r>
              <a:rPr lang="en-US" sz="1200" dirty="0"/>
              <a:t> Layers: Improve generalization of the model on test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Find optimal model hyperparameters using the Hyperband algorithm.</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10</a:t>
            </a:fld>
            <a:endParaRPr lang="en-US"/>
          </a:p>
        </p:txBody>
      </p:sp>
    </p:spTree>
    <p:extLst>
      <p:ext uri="{BB962C8B-B14F-4D97-AF65-F5344CB8AC3E}">
        <p14:creationId xmlns:p14="http://schemas.microsoft.com/office/powerpoint/2010/main" val="105753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Sequence Selection by Index: Select any of the ~ 13,000 generated sequence by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 Selection: View a cluster center and select sequences closest to each center.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Play Selection: Select a game and play from the available dataset.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View full play and original player trajectories: Display other sequences in the play.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 Line of Scrimmage (LOS): Move/simulate the play to a different location.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Animate Play: Display movement of sequences every 1/10 of a second.</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11</a:t>
            </a:fld>
            <a:endParaRPr lang="en-US"/>
          </a:p>
        </p:txBody>
      </p:sp>
    </p:spTree>
    <p:extLst>
      <p:ext uri="{BB962C8B-B14F-4D97-AF65-F5344CB8AC3E}">
        <p14:creationId xmlns:p14="http://schemas.microsoft.com/office/powerpoint/2010/main" val="10962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647178" y="720246"/>
            <a:ext cx="9144000" cy="2345043"/>
          </a:xfrm>
          <a:prstGeom prst="rect">
            <a:avLst/>
          </a:prstGeom>
        </p:spPr>
        <p:txBody>
          <a:bodyPr anchor="b">
            <a:normAutofit/>
          </a:bodyPr>
          <a:lstStyle>
            <a:lvl1pPr algn="l">
              <a:lnSpc>
                <a:spcPts val="5600"/>
              </a:lnSpc>
              <a:defRPr sz="5400" b="1">
                <a:solidFill>
                  <a:schemeClr val="bg1"/>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647178" y="3080490"/>
            <a:ext cx="9144000" cy="1065625"/>
          </a:xfrm>
          <a:prstGeom prst="rect">
            <a:avLst/>
          </a:prstGeom>
        </p:spPr>
        <p:txBody>
          <a:bodyPr/>
          <a:lstStyle>
            <a:lvl1pPr marL="0" indent="0" algn="l">
              <a:lnSpc>
                <a:spcPts val="2600"/>
              </a:lnSpc>
              <a:spcBef>
                <a:spcPts val="0"/>
              </a:spcBef>
              <a:buNone/>
              <a:defRPr sz="2400" b="1">
                <a:solidFill>
                  <a:srgbClr val="FFC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647178" y="4158641"/>
            <a:ext cx="6586603" cy="1863703"/>
          </a:xfrm>
          <a:prstGeom prst="rect">
            <a:avLst/>
          </a:prstGeom>
        </p:spPr>
        <p:txBody>
          <a:bodyPr anchor="b" anchorCtr="0">
            <a:noAutofit/>
          </a:bodyPr>
          <a:lstStyle>
            <a:lvl1pPr marL="0" indent="0">
              <a:lnSpc>
                <a:spcPts val="2000"/>
              </a:lnSpc>
              <a:spcBef>
                <a:spcPts val="0"/>
              </a:spcBef>
              <a:buNone/>
              <a:defRPr sz="1800">
                <a:solidFill>
                  <a:schemeClr val="bg1"/>
                </a:solidFill>
              </a:defRPr>
            </a:lvl1pPr>
          </a:lstStyle>
          <a:p>
            <a:pPr lvl="0"/>
            <a:r>
              <a:rPr lang="en-US" dirty="0"/>
              <a:t>Presenter’s Name</a:t>
            </a:r>
            <a:br>
              <a:rPr lang="en-US" dirty="0"/>
            </a:br>
            <a:r>
              <a:rPr lang="en-US" dirty="0"/>
              <a:t>Presenter’s title / additional designations</a:t>
            </a:r>
            <a:br>
              <a:rPr lang="en-US" dirty="0"/>
            </a:br>
            <a:r>
              <a:rPr lang="en-US" dirty="0"/>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647700" y="6022975"/>
            <a:ext cx="6586081" cy="521874"/>
          </a:xfrm>
          <a:prstGeom prst="rect">
            <a:avLst/>
          </a:prstGeom>
        </p:spPr>
        <p:txBody>
          <a:bodyPr>
            <a:normAutofit/>
          </a:bodyPr>
          <a:lstStyle>
            <a:lvl1pPr marL="0" indent="0">
              <a:spcBef>
                <a:spcPts val="0"/>
              </a:spcBef>
              <a:buNone/>
              <a:defRPr sz="1400" b="1">
                <a:solidFill>
                  <a:srgbClr val="FFCD00"/>
                </a:solidFill>
              </a:defRPr>
            </a:lvl1pPr>
          </a:lstStyle>
          <a:p>
            <a:pPr lvl="0"/>
            <a:r>
              <a:rPr lang="en-US" dirty="0"/>
              <a:t>Click to add date</a:t>
            </a:r>
          </a:p>
        </p:txBody>
      </p:sp>
    </p:spTree>
    <p:extLst>
      <p:ext uri="{BB962C8B-B14F-4D97-AF65-F5344CB8AC3E}">
        <p14:creationId xmlns:p14="http://schemas.microsoft.com/office/powerpoint/2010/main" val="39802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32D7-DB76-2847-ADA0-EE213BEBB022}"/>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4F7C696-28D5-3D4E-90D5-168D38046ECC}"/>
              </a:ext>
            </a:extLst>
          </p:cNvPr>
          <p:cNvSpPr>
            <a:spLocks noGrp="1"/>
          </p:cNvSpPr>
          <p:nvPr>
            <p:ph idx="1"/>
          </p:nvPr>
        </p:nvSpPr>
        <p:spPr>
          <a:xfrm>
            <a:off x="562628" y="1537526"/>
            <a:ext cx="10515600" cy="4351338"/>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054994-38BD-EA48-95B9-EDE63B92B82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5C35FCF4-C3EF-BD43-82E0-05BC237DAD2A}" type="slidenum">
              <a:rPr lang="en-US" smtClean="0"/>
              <a:pPr/>
              <a:t>‹#›</a:t>
            </a:fld>
            <a:endParaRPr lang="en-US" dirty="0"/>
          </a:p>
        </p:txBody>
      </p:sp>
    </p:spTree>
    <p:extLst>
      <p:ext uri="{BB962C8B-B14F-4D97-AF65-F5344CB8AC3E}">
        <p14:creationId xmlns:p14="http://schemas.microsoft.com/office/powerpoint/2010/main" val="388144403"/>
      </p:ext>
    </p:extLst>
  </p:cSld>
  <p:clrMapOvr>
    <a:masterClrMapping/>
  </p:clrMapOvr>
  <p:extLst>
    <p:ext uri="{DCECCB84-F9BA-43D5-87BE-67443E8EF086}">
      <p15:sldGuideLst xmlns:p15="http://schemas.microsoft.com/office/powerpoint/2012/main">
        <p15:guide id="1" orient="horz" pos="411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773021"/>
            <a:ext cx="3938587" cy="3938587"/>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5347569" y="1773021"/>
            <a:ext cx="6013537" cy="3938587"/>
          </a:xfrm>
          <a:prstGeom prst="rect">
            <a:avLst/>
          </a:prstGeom>
        </p:spPr>
        <p:txBody>
          <a:bodyPr/>
          <a:lstStyle>
            <a:lvl1pPr>
              <a:buClr>
                <a:schemeClr val="accent1"/>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517A63FE-DB6D-1241-BC57-CEC263957D1B}"/>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14" name="Slide Number Placeholder 5">
            <a:extLst>
              <a:ext uri="{FF2B5EF4-FFF2-40B4-BE49-F238E27FC236}">
                <a16:creationId xmlns:a16="http://schemas.microsoft.com/office/drawing/2014/main" id="{ED717515-6E81-0242-9075-57E188FF717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5C35FCF4-C3EF-BD43-82E0-05BC237DAD2A}" type="slidenum">
              <a:rPr lang="en-US" smtClean="0"/>
              <a:pPr/>
              <a:t>‹#›</a:t>
            </a:fld>
            <a:endParaRPr lang="en-US" dirty="0"/>
          </a:p>
        </p:txBody>
      </p:sp>
    </p:spTree>
    <p:extLst>
      <p:ext uri="{BB962C8B-B14F-4D97-AF65-F5344CB8AC3E}">
        <p14:creationId xmlns:p14="http://schemas.microsoft.com/office/powerpoint/2010/main" val="219073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655241"/>
            <a:ext cx="3982602" cy="2222782"/>
          </a:xfrm>
          <a:prstGeom prst="rect">
            <a:avLst/>
          </a:prstGeom>
        </p:spPr>
        <p:txBody>
          <a:bodyPr/>
          <a:lstStyle>
            <a:lvl1pPr marL="0" indent="0">
              <a:buNone/>
              <a:defRPr/>
            </a:lvl1pPr>
          </a:lstStyle>
          <a:p>
            <a:r>
              <a:rPr lang="en-US"/>
              <a:t>Click icon to add picture</a:t>
            </a:r>
            <a:endParaRPr lang="en-US" dirty="0"/>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933864"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517A63FE-DB6D-1241-BC57-CEC263957D1B}"/>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14" name="Slide Number Placeholder 5">
            <a:extLst>
              <a:ext uri="{FF2B5EF4-FFF2-40B4-BE49-F238E27FC236}">
                <a16:creationId xmlns:a16="http://schemas.microsoft.com/office/drawing/2014/main" id="{ED717515-6E81-0242-9075-57E188FF717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5C35FCF4-C3EF-BD43-82E0-05BC237DAD2A}" type="slidenum">
              <a:rPr lang="en-US" smtClean="0"/>
              <a:pPr/>
              <a:t>‹#›</a:t>
            </a:fld>
            <a:endParaRPr lang="en-US" dirty="0"/>
          </a:p>
        </p:txBody>
      </p:sp>
      <p:sp>
        <p:nvSpPr>
          <p:cNvPr id="6" name="Picture Placeholder 7">
            <a:extLst>
              <a:ext uri="{FF2B5EF4-FFF2-40B4-BE49-F238E27FC236}">
                <a16:creationId xmlns:a16="http://schemas.microsoft.com/office/drawing/2014/main" id="{873EC9B2-3D79-EB42-BD2D-94A59CE5C329}"/>
              </a:ext>
            </a:extLst>
          </p:cNvPr>
          <p:cNvSpPr>
            <a:spLocks noGrp="1"/>
          </p:cNvSpPr>
          <p:nvPr>
            <p:ph type="pic" sz="quarter" idx="14"/>
          </p:nvPr>
        </p:nvSpPr>
        <p:spPr>
          <a:xfrm>
            <a:off x="7240719" y="1655241"/>
            <a:ext cx="3982602" cy="2222782"/>
          </a:xfrm>
          <a:prstGeom prst="rect">
            <a:avLst/>
          </a:prstGeom>
        </p:spPr>
        <p:txBody>
          <a:bodyPr/>
          <a:lstStyle>
            <a:lvl1pPr marL="0" indent="0">
              <a:buNone/>
              <a:defRPr/>
            </a:lvl1pPr>
          </a:lstStyle>
          <a:p>
            <a:r>
              <a:rPr lang="en-US"/>
              <a:t>Click icon to add picture</a:t>
            </a:r>
          </a:p>
        </p:txBody>
      </p:sp>
      <p:cxnSp>
        <p:nvCxnSpPr>
          <p:cNvPr id="3" name="Straight Connector 2">
            <a:extLst>
              <a:ext uri="{FF2B5EF4-FFF2-40B4-BE49-F238E27FC236}">
                <a16:creationId xmlns:a16="http://schemas.microsoft.com/office/drawing/2014/main" id="{B1D7853A-8D09-4041-8FD1-E58DBA8A7F0F}"/>
              </a:ext>
            </a:extLst>
          </p:cNvPr>
          <p:cNvCxnSpPr/>
          <p:nvPr userDrawn="1"/>
        </p:nvCxnSpPr>
        <p:spPr>
          <a:xfrm>
            <a:off x="6096000" y="1551313"/>
            <a:ext cx="0" cy="4653420"/>
          </a:xfrm>
          <a:prstGeom prst="line">
            <a:avLst/>
          </a:prstGeom>
        </p:spPr>
        <p:style>
          <a:lnRef idx="1">
            <a:schemeClr val="accent2"/>
          </a:lnRef>
          <a:fillRef idx="0">
            <a:schemeClr val="accent2"/>
          </a:fillRef>
          <a:effectRef idx="0">
            <a:schemeClr val="accent2"/>
          </a:effectRef>
          <a:fontRef idx="minor">
            <a:schemeClr val="tx1"/>
          </a:fontRef>
        </p:style>
      </p:cxnSp>
      <p:sp>
        <p:nvSpPr>
          <p:cNvPr id="13" name="Content Placeholder 2">
            <a:extLst>
              <a:ext uri="{FF2B5EF4-FFF2-40B4-BE49-F238E27FC236}">
                <a16:creationId xmlns:a16="http://schemas.microsoft.com/office/drawing/2014/main" id="{AEF50DEA-27DF-7C4E-AD5F-60F66ED518A4}"/>
              </a:ext>
            </a:extLst>
          </p:cNvPr>
          <p:cNvSpPr>
            <a:spLocks noGrp="1"/>
          </p:cNvSpPr>
          <p:nvPr>
            <p:ph idx="15"/>
          </p:nvPr>
        </p:nvSpPr>
        <p:spPr>
          <a:xfrm>
            <a:off x="7240719"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88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0016D1F-0C29-D446-876E-DD6C096D7311}"/>
              </a:ext>
            </a:extLst>
          </p:cNvPr>
          <p:cNvSpPr>
            <a:spLocks noGrp="1"/>
          </p:cNvSpPr>
          <p:nvPr>
            <p:ph type="body" sz="quarter" idx="10" hasCustomPrompt="1"/>
          </p:nvPr>
        </p:nvSpPr>
        <p:spPr>
          <a:xfrm>
            <a:off x="1095375" y="582460"/>
            <a:ext cx="8317935" cy="5668028"/>
          </a:xfrm>
          <a:prstGeom prst="rect">
            <a:avLst/>
          </a:prstGeom>
        </p:spPr>
        <p:txBody>
          <a:bodyPr anchor="ctr" anchorCtr="0"/>
          <a:lstStyle>
            <a:lvl1pPr marL="0" indent="0">
              <a:lnSpc>
                <a:spcPts val="6200"/>
              </a:lnSpc>
              <a:spcBef>
                <a:spcPts val="0"/>
              </a:spcBef>
              <a:buNone/>
              <a:defRPr sz="6000" b="1">
                <a:solidFill>
                  <a:schemeClr val="bg1"/>
                </a:solidFill>
                <a:latin typeface="+mn-lt"/>
              </a:defRPr>
            </a:lvl1pPr>
          </a:lstStyle>
          <a:p>
            <a:pPr lvl="0"/>
            <a:r>
              <a:rPr lang="en-US" dirty="0"/>
              <a:t>This slide is for one big, bold statement. Bullet points can’t compete! </a:t>
            </a:r>
          </a:p>
        </p:txBody>
      </p:sp>
    </p:spTree>
    <p:extLst>
      <p:ext uri="{BB962C8B-B14F-4D97-AF65-F5344CB8AC3E}">
        <p14:creationId xmlns:p14="http://schemas.microsoft.com/office/powerpoint/2010/main" val="399748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hasCustomPrompt="1"/>
          </p:nvPr>
        </p:nvSpPr>
        <p:spPr>
          <a:xfrm>
            <a:off x="647178" y="720246"/>
            <a:ext cx="9144000" cy="2345043"/>
          </a:xfrm>
          <a:prstGeom prst="rect">
            <a:avLst/>
          </a:prstGeom>
        </p:spPr>
        <p:txBody>
          <a:bodyPr anchor="b">
            <a:normAutofit/>
          </a:bodyPr>
          <a:lstStyle>
            <a:lvl1pPr algn="l">
              <a:lnSpc>
                <a:spcPts val="3800"/>
              </a:lnSpc>
              <a:defRPr sz="3600" b="1">
                <a:solidFill>
                  <a:schemeClr val="bg1"/>
                </a:solidFill>
                <a:latin typeface="+mn-lt"/>
              </a:defRPr>
            </a:lvl1pPr>
          </a:lstStyle>
          <a:p>
            <a:r>
              <a:rPr lang="en-US" dirty="0"/>
              <a:t>Thank you for attending! </a:t>
            </a:r>
            <a:br>
              <a:rPr lang="en-US" dirty="0"/>
            </a:br>
            <a:r>
              <a:rPr lang="en-US" dirty="0"/>
              <a:t>and/or other concluding message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hasCustomPrompt="1"/>
          </p:nvPr>
        </p:nvSpPr>
        <p:spPr>
          <a:xfrm>
            <a:off x="647178" y="3080490"/>
            <a:ext cx="9144000" cy="1065625"/>
          </a:xfrm>
          <a:prstGeom prst="rect">
            <a:avLst/>
          </a:prstGeom>
        </p:spPr>
        <p:txBody>
          <a:bodyPr/>
          <a:lstStyle>
            <a:lvl1pPr marL="0" indent="0" algn="l">
              <a:lnSpc>
                <a:spcPts val="2600"/>
              </a:lnSpc>
              <a:spcBef>
                <a:spcPts val="0"/>
              </a:spcBef>
              <a:buNone/>
              <a:defRPr sz="2400" b="1">
                <a:solidFill>
                  <a:srgbClr val="FFC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For more information go to </a:t>
            </a:r>
            <a:r>
              <a:rPr lang="en-US" dirty="0" err="1"/>
              <a:t>ucalgary.ca</a:t>
            </a:r>
            <a:r>
              <a:rPr lang="en-US" dirty="0"/>
              <a:t>/</a:t>
            </a:r>
            <a:r>
              <a:rPr lang="en-US" dirty="0" err="1"/>
              <a:t>webaddress</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647178" y="4158641"/>
            <a:ext cx="6586603" cy="1863703"/>
          </a:xfrm>
          <a:prstGeom prst="rect">
            <a:avLst/>
          </a:prstGeom>
        </p:spPr>
        <p:txBody>
          <a:bodyPr anchor="b" anchorCtr="0">
            <a:noAutofit/>
          </a:bodyPr>
          <a:lstStyle>
            <a:lvl1pPr marL="0" indent="0">
              <a:lnSpc>
                <a:spcPts val="2000"/>
              </a:lnSpc>
              <a:spcBef>
                <a:spcPts val="0"/>
              </a:spcBef>
              <a:buNone/>
              <a:defRPr sz="1800" b="0">
                <a:solidFill>
                  <a:schemeClr val="bg1"/>
                </a:solidFill>
              </a:defRPr>
            </a:lvl1pPr>
          </a:lstStyle>
          <a:p>
            <a:pPr lvl="0"/>
            <a:r>
              <a:rPr lang="en-US" dirty="0"/>
              <a:t>Presenter’s Name</a:t>
            </a:r>
            <a:br>
              <a:rPr lang="en-US" dirty="0"/>
            </a:br>
            <a:r>
              <a:rPr lang="en-US" dirty="0" err="1"/>
              <a:t>presentersemail@ucalgary.ca</a:t>
            </a:r>
            <a:br>
              <a:rPr lang="en-US" dirty="0"/>
            </a:br>
            <a:r>
              <a:rPr lang="en-US" dirty="0"/>
              <a:t>Phone number / Twitter handle / additional contact info</a:t>
            </a:r>
          </a:p>
        </p:txBody>
      </p:sp>
    </p:spTree>
    <p:extLst>
      <p:ext uri="{BB962C8B-B14F-4D97-AF65-F5344CB8AC3E}">
        <p14:creationId xmlns:p14="http://schemas.microsoft.com/office/powerpoint/2010/main" val="1795914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30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4" r:id="rId5"/>
    <p:sldLayoutId id="214748365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aws.amazon.com/nfl/aws-big-data-bowl-2022-winners/"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cpsc502application.onrender.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016/j.ijleo.2017.12.038" TargetMode="External"/><Relationship Id="rId3" Type="http://schemas.openxmlformats.org/officeDocument/2006/relationships/hyperlink" Target="https://operations.nfl.com/gameday/analytics/big-data-bowl/" TargetMode="External"/><Relationship Id="rId7" Type="http://schemas.openxmlformats.org/officeDocument/2006/relationships/hyperlink" Target="https://doi.org/10.1109/ACCESS.2019.2929430" TargetMode="External"/><Relationship Id="rId12" Type="http://schemas.openxmlformats.org/officeDocument/2006/relationships/hyperlink" Target="https://www.kaggle.com/competitions/nfl-big-data-bowl-2023/data" TargetMode="External"/><Relationship Id="rId2" Type="http://schemas.openxmlformats.org/officeDocument/2006/relationships/hyperlink" Target="https://operations.nfl.com/media/5kvgzyss/2022-nfl-rulebook-final.pdf" TargetMode="External"/><Relationship Id="rId1" Type="http://schemas.openxmlformats.org/officeDocument/2006/relationships/slideLayout" Target="../slideLayouts/slideLayout2.xml"/><Relationship Id="rId6" Type="http://schemas.openxmlformats.org/officeDocument/2006/relationships/hyperlink" Target="https://www.kaggle.com/code/robynritchie/punt-returns-using-the-math-to-find-the-path/notebook" TargetMode="External"/><Relationship Id="rId11" Type="http://schemas.openxmlformats.org/officeDocument/2006/relationships/hyperlink" Target="https://www.kaggle.com/competitions/nfl-big-data-bowl-2021/data" TargetMode="External"/><Relationship Id="rId5" Type="http://schemas.openxmlformats.org/officeDocument/2006/relationships/hyperlink" Target="https://operations.nfl.com/gameday/analytics/big-data-bowl/past-big-data-bowl-recaps/" TargetMode="External"/><Relationship Id="rId10" Type="http://schemas.openxmlformats.org/officeDocument/2006/relationships/hyperlink" Target="https://doi.org/10.1109/ICDM.2014.133" TargetMode="External"/><Relationship Id="rId4" Type="http://schemas.openxmlformats.org/officeDocument/2006/relationships/hyperlink" Target="https://operations.nfl.com/gameday/technology/nfl-next-gen-stats/" TargetMode="External"/><Relationship Id="rId9" Type="http://schemas.openxmlformats.org/officeDocument/2006/relationships/hyperlink" Target="https://doi.org/10.1109/ITSC.2017.831791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mailto:alejandro.escobar1@ucalgary.ca"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slearn.readthedocs.io/en/stable/_images/kmeans_dtw.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A485-1CE4-D943-BF73-46F1F53E1FE8}"/>
              </a:ext>
            </a:extLst>
          </p:cNvPr>
          <p:cNvSpPr>
            <a:spLocks noGrp="1"/>
          </p:cNvSpPr>
          <p:nvPr>
            <p:ph type="ctrTitle"/>
          </p:nvPr>
        </p:nvSpPr>
        <p:spPr/>
        <p:txBody>
          <a:bodyPr>
            <a:normAutofit/>
          </a:bodyPr>
          <a:lstStyle/>
          <a:p>
            <a:r>
              <a:rPr lang="en-US" sz="3200" dirty="0"/>
              <a:t>A Predictive Tool for American Football Defensive Positioning to Aid Coaches in Design of Offensive Formations and Plays</a:t>
            </a:r>
          </a:p>
        </p:txBody>
      </p:sp>
      <p:sp>
        <p:nvSpPr>
          <p:cNvPr id="3" name="Subtitle 2">
            <a:extLst>
              <a:ext uri="{FF2B5EF4-FFF2-40B4-BE49-F238E27FC236}">
                <a16:creationId xmlns:a16="http://schemas.microsoft.com/office/drawing/2014/main" id="{9B3511D1-7FCA-FB4B-9E50-F071C460FE80}"/>
              </a:ext>
            </a:extLst>
          </p:cNvPr>
          <p:cNvSpPr>
            <a:spLocks noGrp="1"/>
          </p:cNvSpPr>
          <p:nvPr>
            <p:ph type="subTitle" idx="1"/>
          </p:nvPr>
        </p:nvSpPr>
        <p:spPr/>
        <p:txBody>
          <a:bodyPr/>
          <a:lstStyle/>
          <a:p>
            <a:r>
              <a:rPr lang="en-US" sz="2400" dirty="0"/>
              <a:t>Using Machine Learning and Sports Data Visualization</a:t>
            </a:r>
            <a:endParaRPr lang="en-US" dirty="0"/>
          </a:p>
        </p:txBody>
      </p:sp>
      <p:sp>
        <p:nvSpPr>
          <p:cNvPr id="4" name="Text Placeholder 3">
            <a:extLst>
              <a:ext uri="{FF2B5EF4-FFF2-40B4-BE49-F238E27FC236}">
                <a16:creationId xmlns:a16="http://schemas.microsoft.com/office/drawing/2014/main" id="{C1C24C84-A742-DD4F-A936-BBDA5C8BB3E2}"/>
              </a:ext>
            </a:extLst>
          </p:cNvPr>
          <p:cNvSpPr>
            <a:spLocks noGrp="1"/>
          </p:cNvSpPr>
          <p:nvPr>
            <p:ph type="body" sz="quarter" idx="10"/>
          </p:nvPr>
        </p:nvSpPr>
        <p:spPr/>
        <p:txBody>
          <a:bodyPr/>
          <a:lstStyle/>
          <a:p>
            <a:r>
              <a:rPr lang="en-US" dirty="0"/>
              <a:t>Alejandro Escobar</a:t>
            </a:r>
          </a:p>
          <a:p>
            <a:r>
              <a:rPr lang="en-US" dirty="0"/>
              <a:t>Faculty of Science, Department of Computer Science</a:t>
            </a:r>
          </a:p>
          <a:p>
            <a:r>
              <a:rPr lang="en-US" dirty="0"/>
              <a:t>CPSC 502</a:t>
            </a:r>
          </a:p>
        </p:txBody>
      </p:sp>
      <p:sp>
        <p:nvSpPr>
          <p:cNvPr id="5" name="Text Placeholder 4">
            <a:extLst>
              <a:ext uri="{FF2B5EF4-FFF2-40B4-BE49-F238E27FC236}">
                <a16:creationId xmlns:a16="http://schemas.microsoft.com/office/drawing/2014/main" id="{B037332F-F808-E64C-8515-C367CB073A25}"/>
              </a:ext>
            </a:extLst>
          </p:cNvPr>
          <p:cNvSpPr>
            <a:spLocks noGrp="1"/>
          </p:cNvSpPr>
          <p:nvPr>
            <p:ph type="body" sz="quarter" idx="11"/>
          </p:nvPr>
        </p:nvSpPr>
        <p:spPr/>
        <p:txBody>
          <a:bodyPr/>
          <a:lstStyle/>
          <a:p>
            <a:r>
              <a:rPr lang="en-US" dirty="0"/>
              <a:t>April 19, 2023</a:t>
            </a:r>
          </a:p>
          <a:p>
            <a:endParaRPr lang="en-US" dirty="0"/>
          </a:p>
        </p:txBody>
      </p:sp>
    </p:spTree>
    <p:extLst>
      <p:ext uri="{BB962C8B-B14F-4D97-AF65-F5344CB8AC3E}">
        <p14:creationId xmlns:p14="http://schemas.microsoft.com/office/powerpoint/2010/main" val="2374729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A0043-8A48-6CF7-5A48-12C26AD96FCE}"/>
              </a:ext>
            </a:extLst>
          </p:cNvPr>
          <p:cNvSpPr>
            <a:spLocks noGrp="1"/>
          </p:cNvSpPr>
          <p:nvPr>
            <p:ph type="title"/>
          </p:nvPr>
        </p:nvSpPr>
        <p:spPr/>
        <p:txBody>
          <a:bodyPr/>
          <a:lstStyle/>
          <a:p>
            <a:r>
              <a:rPr lang="en-US" dirty="0"/>
              <a:t>Defensive Coverage Path Prediction</a:t>
            </a:r>
          </a:p>
        </p:txBody>
      </p:sp>
      <p:sp>
        <p:nvSpPr>
          <p:cNvPr id="3" name="Content Placeholder 2">
            <a:extLst>
              <a:ext uri="{FF2B5EF4-FFF2-40B4-BE49-F238E27FC236}">
                <a16:creationId xmlns:a16="http://schemas.microsoft.com/office/drawing/2014/main" id="{5D8AD290-96CC-BF91-0BA3-CC1C42DA621D}"/>
              </a:ext>
            </a:extLst>
          </p:cNvPr>
          <p:cNvSpPr>
            <a:spLocks noGrp="1"/>
          </p:cNvSpPr>
          <p:nvPr>
            <p:ph idx="1"/>
          </p:nvPr>
        </p:nvSpPr>
        <p:spPr>
          <a:xfrm>
            <a:off x="562628" y="1415485"/>
            <a:ext cx="10515600" cy="4351338"/>
          </a:xfrm>
        </p:spPr>
        <p:txBody>
          <a:bodyPr/>
          <a:lstStyle/>
          <a:p>
            <a:r>
              <a:rPr lang="en-US" sz="2600" dirty="0"/>
              <a:t>We train an LSTM Model in TensorFlow 2 for Python using sequence pairs:</a:t>
            </a:r>
          </a:p>
          <a:p>
            <a:pPr lvl="1"/>
            <a:r>
              <a:rPr lang="en-US" sz="2300" dirty="0"/>
              <a:t>Define input as an offensive sequence, and output as a defensive sequence.</a:t>
            </a:r>
          </a:p>
          <a:p>
            <a:r>
              <a:rPr lang="en-US" sz="2600" dirty="0"/>
              <a:t>Model Architecture:</a:t>
            </a:r>
          </a:p>
          <a:p>
            <a:pPr lvl="1"/>
            <a:r>
              <a:rPr lang="en-US" sz="2300" dirty="0"/>
              <a:t>Batch Normalization Layer</a:t>
            </a:r>
          </a:p>
          <a:p>
            <a:pPr lvl="1"/>
            <a:r>
              <a:rPr lang="en-US" sz="2300" dirty="0"/>
              <a:t>Two LSTM Layers</a:t>
            </a:r>
          </a:p>
          <a:p>
            <a:pPr lvl="1"/>
            <a:r>
              <a:rPr lang="en-US" sz="2300" dirty="0"/>
              <a:t>Dropout Layers</a:t>
            </a:r>
          </a:p>
          <a:p>
            <a:pPr lvl="1"/>
            <a:r>
              <a:rPr lang="en-US" sz="2300" dirty="0"/>
              <a:t>We use the </a:t>
            </a:r>
            <a:r>
              <a:rPr lang="en-US" sz="2300" dirty="0" err="1"/>
              <a:t>KerasTuner</a:t>
            </a:r>
            <a:r>
              <a:rPr lang="en-US" sz="2300" dirty="0"/>
              <a:t> Python Library for Hyperparameter Tuning.</a:t>
            </a:r>
          </a:p>
        </p:txBody>
      </p:sp>
      <p:sp>
        <p:nvSpPr>
          <p:cNvPr id="4" name="Slide Number Placeholder 3">
            <a:extLst>
              <a:ext uri="{FF2B5EF4-FFF2-40B4-BE49-F238E27FC236}">
                <a16:creationId xmlns:a16="http://schemas.microsoft.com/office/drawing/2014/main" id="{C2CB9FEF-A89B-23CF-A737-1E55DB7ACA7C}"/>
              </a:ext>
            </a:extLst>
          </p:cNvPr>
          <p:cNvSpPr>
            <a:spLocks noGrp="1"/>
          </p:cNvSpPr>
          <p:nvPr>
            <p:ph type="sldNum" sz="quarter" idx="12"/>
          </p:nvPr>
        </p:nvSpPr>
        <p:spPr/>
        <p:txBody>
          <a:bodyPr/>
          <a:lstStyle/>
          <a:p>
            <a:fld id="{5C35FCF4-C3EF-BD43-82E0-05BC237DAD2A}" type="slidenum">
              <a:rPr lang="en-US" smtClean="0"/>
              <a:pPr/>
              <a:t>10</a:t>
            </a:fld>
            <a:endParaRPr lang="en-US" dirty="0"/>
          </a:p>
        </p:txBody>
      </p:sp>
      <p:pic>
        <p:nvPicPr>
          <p:cNvPr id="5" name="Picture 4">
            <a:extLst>
              <a:ext uri="{FF2B5EF4-FFF2-40B4-BE49-F238E27FC236}">
                <a16:creationId xmlns:a16="http://schemas.microsoft.com/office/drawing/2014/main" id="{A0AFA5E8-A39E-C784-1F3D-D67BE9A190E4}"/>
              </a:ext>
            </a:extLst>
          </p:cNvPr>
          <p:cNvPicPr>
            <a:picLocks noChangeAspect="1"/>
          </p:cNvPicPr>
          <p:nvPr/>
        </p:nvPicPr>
        <p:blipFill>
          <a:blip r:embed="rId3"/>
          <a:stretch>
            <a:fillRect/>
          </a:stretch>
        </p:blipFill>
        <p:spPr>
          <a:xfrm>
            <a:off x="2998940" y="4777727"/>
            <a:ext cx="9093958" cy="402248"/>
          </a:xfrm>
          <a:prstGeom prst="rect">
            <a:avLst/>
          </a:prstGeom>
        </p:spPr>
      </p:pic>
      <p:sp>
        <p:nvSpPr>
          <p:cNvPr id="6" name="TextBox 5">
            <a:extLst>
              <a:ext uri="{FF2B5EF4-FFF2-40B4-BE49-F238E27FC236}">
                <a16:creationId xmlns:a16="http://schemas.microsoft.com/office/drawing/2014/main" id="{6AFC9334-172A-754D-FBEA-0BAE4DBF29AB}"/>
              </a:ext>
            </a:extLst>
          </p:cNvPr>
          <p:cNvSpPr txBox="1"/>
          <p:nvPr/>
        </p:nvSpPr>
        <p:spPr>
          <a:xfrm>
            <a:off x="99102" y="4794185"/>
            <a:ext cx="2899838" cy="338554"/>
          </a:xfrm>
          <a:prstGeom prst="rect">
            <a:avLst/>
          </a:prstGeom>
          <a:noFill/>
        </p:spPr>
        <p:txBody>
          <a:bodyPr wrap="square" rtlCol="0">
            <a:spAutoFit/>
          </a:bodyPr>
          <a:lstStyle/>
          <a:p>
            <a:r>
              <a:rPr lang="en-US" sz="1600" b="1" dirty="0"/>
              <a:t>Input Inner Tensor (Offensive)</a:t>
            </a:r>
          </a:p>
        </p:txBody>
      </p:sp>
      <p:sp>
        <p:nvSpPr>
          <p:cNvPr id="7" name="TextBox 6">
            <a:extLst>
              <a:ext uri="{FF2B5EF4-FFF2-40B4-BE49-F238E27FC236}">
                <a16:creationId xmlns:a16="http://schemas.microsoft.com/office/drawing/2014/main" id="{2F24ED74-921C-CBDF-0BD8-E385505A1F29}"/>
              </a:ext>
            </a:extLst>
          </p:cNvPr>
          <p:cNvSpPr txBox="1"/>
          <p:nvPr/>
        </p:nvSpPr>
        <p:spPr>
          <a:xfrm>
            <a:off x="99102" y="5280475"/>
            <a:ext cx="2899838" cy="338554"/>
          </a:xfrm>
          <a:prstGeom prst="rect">
            <a:avLst/>
          </a:prstGeom>
          <a:noFill/>
        </p:spPr>
        <p:txBody>
          <a:bodyPr wrap="square" rtlCol="0">
            <a:spAutoFit/>
          </a:bodyPr>
          <a:lstStyle/>
          <a:p>
            <a:r>
              <a:rPr lang="en-US" sz="1600" b="1" dirty="0"/>
              <a:t>Output Inner Tensor (Defensive)</a:t>
            </a:r>
          </a:p>
        </p:txBody>
      </p:sp>
      <p:pic>
        <p:nvPicPr>
          <p:cNvPr id="9" name="Picture 8">
            <a:extLst>
              <a:ext uri="{FF2B5EF4-FFF2-40B4-BE49-F238E27FC236}">
                <a16:creationId xmlns:a16="http://schemas.microsoft.com/office/drawing/2014/main" id="{B2449998-DD13-2A9C-E26F-F4838057B070}"/>
              </a:ext>
            </a:extLst>
          </p:cNvPr>
          <p:cNvPicPr>
            <a:picLocks noChangeAspect="1"/>
          </p:cNvPicPr>
          <p:nvPr/>
        </p:nvPicPr>
        <p:blipFill>
          <a:blip r:embed="rId4"/>
          <a:stretch>
            <a:fillRect/>
          </a:stretch>
        </p:blipFill>
        <p:spPr>
          <a:xfrm>
            <a:off x="3090637" y="5274478"/>
            <a:ext cx="913845" cy="375329"/>
          </a:xfrm>
          <a:prstGeom prst="rect">
            <a:avLst/>
          </a:prstGeom>
        </p:spPr>
      </p:pic>
    </p:spTree>
    <p:extLst>
      <p:ext uri="{BB962C8B-B14F-4D97-AF65-F5344CB8AC3E}">
        <p14:creationId xmlns:p14="http://schemas.microsoft.com/office/powerpoint/2010/main" val="115792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94D9-BFF9-66A4-8945-7850B39B427C}"/>
              </a:ext>
            </a:extLst>
          </p:cNvPr>
          <p:cNvSpPr>
            <a:spLocks noGrp="1"/>
          </p:cNvSpPr>
          <p:nvPr>
            <p:ph type="title"/>
          </p:nvPr>
        </p:nvSpPr>
        <p:spPr/>
        <p:txBody>
          <a:bodyPr/>
          <a:lstStyle/>
          <a:p>
            <a:r>
              <a:rPr lang="en-US" dirty="0"/>
              <a:t>Graphical User Interface (GUI)</a:t>
            </a:r>
          </a:p>
        </p:txBody>
      </p:sp>
      <p:sp>
        <p:nvSpPr>
          <p:cNvPr id="3" name="Content Placeholder 2">
            <a:extLst>
              <a:ext uri="{FF2B5EF4-FFF2-40B4-BE49-F238E27FC236}">
                <a16:creationId xmlns:a16="http://schemas.microsoft.com/office/drawing/2014/main" id="{CBAA3717-EBEF-B1AA-72A6-A5CF41FF77E1}"/>
              </a:ext>
            </a:extLst>
          </p:cNvPr>
          <p:cNvSpPr>
            <a:spLocks noGrp="1"/>
          </p:cNvSpPr>
          <p:nvPr>
            <p:ph idx="1"/>
          </p:nvPr>
        </p:nvSpPr>
        <p:spPr/>
        <p:txBody>
          <a:bodyPr/>
          <a:lstStyle/>
          <a:p>
            <a:r>
              <a:rPr lang="en-US" dirty="0"/>
              <a:t>We develop the GUI of the coaching tool in Dash Open Source.</a:t>
            </a:r>
          </a:p>
          <a:p>
            <a:r>
              <a:rPr lang="en-US" dirty="0"/>
              <a:t>We developed the web application to support the following features:</a:t>
            </a:r>
          </a:p>
          <a:p>
            <a:pPr lvl="1"/>
            <a:r>
              <a:rPr lang="en-US" dirty="0"/>
              <a:t> Three Sequence Selection Modes:</a:t>
            </a:r>
          </a:p>
          <a:p>
            <a:pPr lvl="2"/>
            <a:r>
              <a:rPr lang="en-US" dirty="0"/>
              <a:t>Sequence Selection by Index.</a:t>
            </a:r>
          </a:p>
          <a:p>
            <a:pPr lvl="2"/>
            <a:r>
              <a:rPr lang="en-US" dirty="0"/>
              <a:t>Cluster Selection.</a:t>
            </a:r>
          </a:p>
          <a:p>
            <a:pPr lvl="2"/>
            <a:r>
              <a:rPr lang="en-US" dirty="0"/>
              <a:t>Play Selection.</a:t>
            </a:r>
          </a:p>
          <a:p>
            <a:pPr lvl="1"/>
            <a:r>
              <a:rPr lang="en-US" dirty="0"/>
              <a:t>Adjusting starting positions of both offensive and defensive players.</a:t>
            </a:r>
          </a:p>
          <a:p>
            <a:pPr lvl="1"/>
            <a:r>
              <a:rPr lang="en-US" dirty="0"/>
              <a:t>Visualization Features:</a:t>
            </a:r>
          </a:p>
          <a:p>
            <a:pPr lvl="2"/>
            <a:r>
              <a:rPr lang="en-US" dirty="0"/>
              <a:t>View full play and original player trajectories.</a:t>
            </a:r>
          </a:p>
          <a:p>
            <a:pPr lvl="2"/>
            <a:r>
              <a:rPr lang="en-US" dirty="0"/>
              <a:t>Adjust Line of Scrimmage (LOS).</a:t>
            </a:r>
          </a:p>
          <a:p>
            <a:pPr lvl="2"/>
            <a:r>
              <a:rPr lang="en-US" dirty="0"/>
              <a:t>Animate Play.</a:t>
            </a:r>
          </a:p>
        </p:txBody>
      </p:sp>
      <p:sp>
        <p:nvSpPr>
          <p:cNvPr id="4" name="Slide Number Placeholder 3">
            <a:extLst>
              <a:ext uri="{FF2B5EF4-FFF2-40B4-BE49-F238E27FC236}">
                <a16:creationId xmlns:a16="http://schemas.microsoft.com/office/drawing/2014/main" id="{D2CAAA30-E9D2-DDB5-723C-61D5CB2A1069}"/>
              </a:ext>
            </a:extLst>
          </p:cNvPr>
          <p:cNvSpPr>
            <a:spLocks noGrp="1"/>
          </p:cNvSpPr>
          <p:nvPr>
            <p:ph type="sldNum" sz="quarter" idx="12"/>
          </p:nvPr>
        </p:nvSpPr>
        <p:spPr/>
        <p:txBody>
          <a:bodyPr/>
          <a:lstStyle/>
          <a:p>
            <a:fld id="{5C35FCF4-C3EF-BD43-82E0-05BC237DAD2A}" type="slidenum">
              <a:rPr lang="en-US" smtClean="0"/>
              <a:pPr/>
              <a:t>11</a:t>
            </a:fld>
            <a:endParaRPr lang="en-US" dirty="0"/>
          </a:p>
        </p:txBody>
      </p:sp>
    </p:spTree>
    <p:extLst>
      <p:ext uri="{BB962C8B-B14F-4D97-AF65-F5344CB8AC3E}">
        <p14:creationId xmlns:p14="http://schemas.microsoft.com/office/powerpoint/2010/main" val="16075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8E8EA-2A8B-A847-8D49-14E078900486}"/>
              </a:ext>
            </a:extLst>
          </p:cNvPr>
          <p:cNvSpPr>
            <a:spLocks noGrp="1"/>
          </p:cNvSpPr>
          <p:nvPr>
            <p:ph type="body" sz="quarter" idx="10"/>
          </p:nvPr>
        </p:nvSpPr>
        <p:spPr/>
        <p:txBody>
          <a:bodyPr/>
          <a:lstStyle/>
          <a:p>
            <a:r>
              <a:rPr lang="en-US" dirty="0"/>
              <a:t>Results</a:t>
            </a:r>
          </a:p>
        </p:txBody>
      </p:sp>
    </p:spTree>
    <p:extLst>
      <p:ext uri="{BB962C8B-B14F-4D97-AF65-F5344CB8AC3E}">
        <p14:creationId xmlns:p14="http://schemas.microsoft.com/office/powerpoint/2010/main" val="1424078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hart&#10;&#10;Description automatically generated">
            <a:extLst>
              <a:ext uri="{FF2B5EF4-FFF2-40B4-BE49-F238E27FC236}">
                <a16:creationId xmlns:a16="http://schemas.microsoft.com/office/drawing/2014/main" id="{58360960-F9D4-C545-7C2F-FC4EB638E8CD}"/>
              </a:ext>
            </a:extLst>
          </p:cNvPr>
          <p:cNvPicPr>
            <a:picLocks noChangeAspect="1"/>
          </p:cNvPicPr>
          <p:nvPr/>
        </p:nvPicPr>
        <p:blipFill>
          <a:blip r:embed="rId3"/>
          <a:stretch>
            <a:fillRect/>
          </a:stretch>
        </p:blipFill>
        <p:spPr>
          <a:xfrm>
            <a:off x="4359867" y="4022494"/>
            <a:ext cx="2977106" cy="2183212"/>
          </a:xfrm>
          <a:prstGeom prst="rect">
            <a:avLst/>
          </a:prstGeom>
        </p:spPr>
      </p:pic>
      <p:sp>
        <p:nvSpPr>
          <p:cNvPr id="2" name="Title 1">
            <a:extLst>
              <a:ext uri="{FF2B5EF4-FFF2-40B4-BE49-F238E27FC236}">
                <a16:creationId xmlns:a16="http://schemas.microsoft.com/office/drawing/2014/main" id="{33FAC0BA-26D9-B68D-8313-4EF550E21E91}"/>
              </a:ext>
            </a:extLst>
          </p:cNvPr>
          <p:cNvSpPr>
            <a:spLocks noGrp="1"/>
          </p:cNvSpPr>
          <p:nvPr>
            <p:ph type="title"/>
          </p:nvPr>
        </p:nvSpPr>
        <p:spPr/>
        <p:txBody>
          <a:bodyPr/>
          <a:lstStyle/>
          <a:p>
            <a:r>
              <a:rPr lang="en-US" dirty="0"/>
              <a:t>Offensive Sequence Clustering</a:t>
            </a:r>
          </a:p>
        </p:txBody>
      </p:sp>
      <p:pic>
        <p:nvPicPr>
          <p:cNvPr id="6" name="Content Placeholder 5" descr="Chart, scatter chart&#10;&#10;Description automatically generated">
            <a:extLst>
              <a:ext uri="{FF2B5EF4-FFF2-40B4-BE49-F238E27FC236}">
                <a16:creationId xmlns:a16="http://schemas.microsoft.com/office/drawing/2014/main" id="{AEFD5A2D-3290-EE34-DD33-6599F7E4E7EE}"/>
              </a:ext>
            </a:extLst>
          </p:cNvPr>
          <p:cNvPicPr>
            <a:picLocks noGrp="1" noChangeAspect="1"/>
          </p:cNvPicPr>
          <p:nvPr>
            <p:ph idx="1"/>
          </p:nvPr>
        </p:nvPicPr>
        <p:blipFill>
          <a:blip r:embed="rId4"/>
          <a:stretch>
            <a:fillRect/>
          </a:stretch>
        </p:blipFill>
        <p:spPr>
          <a:xfrm>
            <a:off x="443881" y="4022494"/>
            <a:ext cx="2977106" cy="2183212"/>
          </a:xfrm>
        </p:spPr>
      </p:pic>
      <p:sp>
        <p:nvSpPr>
          <p:cNvPr id="4" name="Slide Number Placeholder 3">
            <a:extLst>
              <a:ext uri="{FF2B5EF4-FFF2-40B4-BE49-F238E27FC236}">
                <a16:creationId xmlns:a16="http://schemas.microsoft.com/office/drawing/2014/main" id="{4294CE4A-8559-8462-AC9E-39F5DF97D5F2}"/>
              </a:ext>
            </a:extLst>
          </p:cNvPr>
          <p:cNvSpPr>
            <a:spLocks noGrp="1"/>
          </p:cNvSpPr>
          <p:nvPr>
            <p:ph type="sldNum" sz="quarter" idx="12"/>
          </p:nvPr>
        </p:nvSpPr>
        <p:spPr/>
        <p:txBody>
          <a:bodyPr/>
          <a:lstStyle/>
          <a:p>
            <a:fld id="{5C35FCF4-C3EF-BD43-82E0-05BC237DAD2A}" type="slidenum">
              <a:rPr lang="en-US" smtClean="0"/>
              <a:pPr/>
              <a:t>13</a:t>
            </a:fld>
            <a:endParaRPr lang="en-US" dirty="0"/>
          </a:p>
        </p:txBody>
      </p:sp>
      <p:pic>
        <p:nvPicPr>
          <p:cNvPr id="8" name="Picture 7" descr="Chart&#10;&#10;Description automatically generated">
            <a:extLst>
              <a:ext uri="{FF2B5EF4-FFF2-40B4-BE49-F238E27FC236}">
                <a16:creationId xmlns:a16="http://schemas.microsoft.com/office/drawing/2014/main" id="{7D85BB50-8742-964C-A835-B50B5CDFAB85}"/>
              </a:ext>
            </a:extLst>
          </p:cNvPr>
          <p:cNvPicPr>
            <a:picLocks noChangeAspect="1"/>
          </p:cNvPicPr>
          <p:nvPr/>
        </p:nvPicPr>
        <p:blipFill>
          <a:blip r:embed="rId5"/>
          <a:stretch>
            <a:fillRect/>
          </a:stretch>
        </p:blipFill>
        <p:spPr>
          <a:xfrm>
            <a:off x="8219868" y="4022494"/>
            <a:ext cx="2977106" cy="2183212"/>
          </a:xfrm>
          <a:prstGeom prst="rect">
            <a:avLst/>
          </a:prstGeom>
        </p:spPr>
      </p:pic>
      <p:sp>
        <p:nvSpPr>
          <p:cNvPr id="11" name="TextBox 10">
            <a:extLst>
              <a:ext uri="{FF2B5EF4-FFF2-40B4-BE49-F238E27FC236}">
                <a16:creationId xmlns:a16="http://schemas.microsoft.com/office/drawing/2014/main" id="{9058D792-C3D7-28E9-8A36-E2D504F8379E}"/>
              </a:ext>
            </a:extLst>
          </p:cNvPr>
          <p:cNvSpPr txBox="1"/>
          <p:nvPr/>
        </p:nvSpPr>
        <p:spPr>
          <a:xfrm>
            <a:off x="387897" y="3614228"/>
            <a:ext cx="3089073" cy="369332"/>
          </a:xfrm>
          <a:prstGeom prst="rect">
            <a:avLst/>
          </a:prstGeom>
          <a:noFill/>
        </p:spPr>
        <p:txBody>
          <a:bodyPr wrap="square" rtlCol="0">
            <a:spAutoFit/>
          </a:bodyPr>
          <a:lstStyle/>
          <a:p>
            <a:pPr algn="ctr"/>
            <a:r>
              <a:rPr lang="en-US" b="1" dirty="0"/>
              <a:t>Cluster 1</a:t>
            </a:r>
          </a:p>
        </p:txBody>
      </p:sp>
      <p:sp>
        <p:nvSpPr>
          <p:cNvPr id="12" name="TextBox 11">
            <a:extLst>
              <a:ext uri="{FF2B5EF4-FFF2-40B4-BE49-F238E27FC236}">
                <a16:creationId xmlns:a16="http://schemas.microsoft.com/office/drawing/2014/main" id="{A7802BAD-CEB2-3715-E74C-3EA6A93DAE20}"/>
              </a:ext>
            </a:extLst>
          </p:cNvPr>
          <p:cNvSpPr txBox="1"/>
          <p:nvPr/>
        </p:nvSpPr>
        <p:spPr>
          <a:xfrm>
            <a:off x="4275891" y="3653162"/>
            <a:ext cx="3089073" cy="369332"/>
          </a:xfrm>
          <a:prstGeom prst="rect">
            <a:avLst/>
          </a:prstGeom>
          <a:noFill/>
        </p:spPr>
        <p:txBody>
          <a:bodyPr wrap="square" rtlCol="0">
            <a:spAutoFit/>
          </a:bodyPr>
          <a:lstStyle/>
          <a:p>
            <a:pPr algn="ctr"/>
            <a:r>
              <a:rPr lang="en-US" b="1" dirty="0"/>
              <a:t>Cluster 3</a:t>
            </a:r>
          </a:p>
        </p:txBody>
      </p:sp>
      <p:sp>
        <p:nvSpPr>
          <p:cNvPr id="13" name="TextBox 12">
            <a:extLst>
              <a:ext uri="{FF2B5EF4-FFF2-40B4-BE49-F238E27FC236}">
                <a16:creationId xmlns:a16="http://schemas.microsoft.com/office/drawing/2014/main" id="{CA4F4502-91E7-AA68-E82D-5A8D2B3F4DB1}"/>
              </a:ext>
            </a:extLst>
          </p:cNvPr>
          <p:cNvSpPr txBox="1"/>
          <p:nvPr/>
        </p:nvSpPr>
        <p:spPr>
          <a:xfrm>
            <a:off x="8163885" y="3653162"/>
            <a:ext cx="3089073" cy="369332"/>
          </a:xfrm>
          <a:prstGeom prst="rect">
            <a:avLst/>
          </a:prstGeom>
          <a:noFill/>
        </p:spPr>
        <p:txBody>
          <a:bodyPr wrap="square" rtlCol="0">
            <a:spAutoFit/>
          </a:bodyPr>
          <a:lstStyle/>
          <a:p>
            <a:pPr algn="ctr"/>
            <a:r>
              <a:rPr lang="en-US" b="1" dirty="0"/>
              <a:t>Cluster 5</a:t>
            </a:r>
          </a:p>
        </p:txBody>
      </p:sp>
      <p:sp>
        <p:nvSpPr>
          <p:cNvPr id="15" name="Content Placeholder 14">
            <a:extLst>
              <a:ext uri="{FF2B5EF4-FFF2-40B4-BE49-F238E27FC236}">
                <a16:creationId xmlns:a16="http://schemas.microsoft.com/office/drawing/2014/main" id="{638552D9-BB89-792D-8657-D16C541C62FA}"/>
              </a:ext>
            </a:extLst>
          </p:cNvPr>
          <p:cNvSpPr txBox="1">
            <a:spLocks/>
          </p:cNvSpPr>
          <p:nvPr/>
        </p:nvSpPr>
        <p:spPr>
          <a:xfrm>
            <a:off x="399726" y="1543952"/>
            <a:ext cx="10515600" cy="4351338"/>
          </a:xfrm>
          <a:prstGeom prst="rect">
            <a:avLst/>
          </a:prstGeom>
        </p:spPr>
        <p:txBody>
          <a:bodyPr/>
          <a:lstStyle>
            <a:lvl1pPr marL="228600" indent="-228600" algn="l" defTabSz="914400" rtl="0" eaLnBrk="1" latinLnBrk="0" hangingPunct="1">
              <a:lnSpc>
                <a:spcPct val="90000"/>
              </a:lnSpc>
              <a:spcBef>
                <a:spcPts val="1000"/>
              </a:spcBef>
              <a:buClr>
                <a:srgbClr val="E3272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BB03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8B857B"/>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plot sequences closest to each cluster center to evaluate results.</a:t>
            </a:r>
          </a:p>
          <a:p>
            <a:pPr lvl="1"/>
            <a:r>
              <a:rPr lang="en-US" dirty="0"/>
              <a:t>Sequences closest to each center have similar shapes and lengths.</a:t>
            </a:r>
          </a:p>
          <a:p>
            <a:pPr lvl="1"/>
            <a:r>
              <a:rPr lang="en-US" dirty="0"/>
              <a:t>Clustering with different algorithms and distance metrics produced inconsistent results.</a:t>
            </a:r>
          </a:p>
          <a:p>
            <a:pPr lvl="1"/>
            <a:endParaRPr lang="en-US" dirty="0"/>
          </a:p>
        </p:txBody>
      </p:sp>
    </p:spTree>
    <p:extLst>
      <p:ext uri="{BB962C8B-B14F-4D97-AF65-F5344CB8AC3E}">
        <p14:creationId xmlns:p14="http://schemas.microsoft.com/office/powerpoint/2010/main" val="3984256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C0BA-26D9-B68D-8313-4EF550E21E91}"/>
              </a:ext>
            </a:extLst>
          </p:cNvPr>
          <p:cNvSpPr>
            <a:spLocks noGrp="1"/>
          </p:cNvSpPr>
          <p:nvPr>
            <p:ph type="title"/>
          </p:nvPr>
        </p:nvSpPr>
        <p:spPr/>
        <p:txBody>
          <a:bodyPr/>
          <a:lstStyle/>
          <a:p>
            <a:r>
              <a:rPr lang="en-US" dirty="0"/>
              <a:t>Offensive Sequence Clustering</a:t>
            </a:r>
          </a:p>
        </p:txBody>
      </p:sp>
      <p:sp>
        <p:nvSpPr>
          <p:cNvPr id="4" name="Slide Number Placeholder 3">
            <a:extLst>
              <a:ext uri="{FF2B5EF4-FFF2-40B4-BE49-F238E27FC236}">
                <a16:creationId xmlns:a16="http://schemas.microsoft.com/office/drawing/2014/main" id="{4294CE4A-8559-8462-AC9E-39F5DF97D5F2}"/>
              </a:ext>
            </a:extLst>
          </p:cNvPr>
          <p:cNvSpPr>
            <a:spLocks noGrp="1"/>
          </p:cNvSpPr>
          <p:nvPr>
            <p:ph type="sldNum" sz="quarter" idx="12"/>
          </p:nvPr>
        </p:nvSpPr>
        <p:spPr/>
        <p:txBody>
          <a:bodyPr/>
          <a:lstStyle/>
          <a:p>
            <a:fld id="{5C35FCF4-C3EF-BD43-82E0-05BC237DAD2A}" type="slidenum">
              <a:rPr lang="en-US" smtClean="0"/>
              <a:pPr/>
              <a:t>14</a:t>
            </a:fld>
            <a:endParaRPr lang="en-US" dirty="0"/>
          </a:p>
        </p:txBody>
      </p:sp>
      <p:pic>
        <p:nvPicPr>
          <p:cNvPr id="22" name="Picture 21" descr="A picture containing chart&#10;&#10;Description automatically generated">
            <a:extLst>
              <a:ext uri="{FF2B5EF4-FFF2-40B4-BE49-F238E27FC236}">
                <a16:creationId xmlns:a16="http://schemas.microsoft.com/office/drawing/2014/main" id="{A8783C23-AD12-ADDA-6F8D-DF2012CF1829}"/>
              </a:ext>
            </a:extLst>
          </p:cNvPr>
          <p:cNvPicPr>
            <a:picLocks noChangeAspect="1"/>
          </p:cNvPicPr>
          <p:nvPr/>
        </p:nvPicPr>
        <p:blipFill>
          <a:blip r:embed="rId2"/>
          <a:stretch>
            <a:fillRect/>
          </a:stretch>
        </p:blipFill>
        <p:spPr>
          <a:xfrm>
            <a:off x="4198639" y="2530309"/>
            <a:ext cx="3243578" cy="2378624"/>
          </a:xfrm>
          <a:prstGeom prst="rect">
            <a:avLst/>
          </a:prstGeom>
        </p:spPr>
      </p:pic>
      <p:pic>
        <p:nvPicPr>
          <p:cNvPr id="23" name="Picture 22" descr="A picture containing chart&#10;&#10;Description automatically generated">
            <a:extLst>
              <a:ext uri="{FF2B5EF4-FFF2-40B4-BE49-F238E27FC236}">
                <a16:creationId xmlns:a16="http://schemas.microsoft.com/office/drawing/2014/main" id="{F1F1BB6D-4271-7494-F3BF-34FF3D802446}"/>
              </a:ext>
            </a:extLst>
          </p:cNvPr>
          <p:cNvPicPr>
            <a:picLocks noChangeAspect="1"/>
          </p:cNvPicPr>
          <p:nvPr/>
        </p:nvPicPr>
        <p:blipFill>
          <a:blip r:embed="rId3"/>
          <a:stretch>
            <a:fillRect/>
          </a:stretch>
        </p:blipFill>
        <p:spPr>
          <a:xfrm>
            <a:off x="7785387" y="2530309"/>
            <a:ext cx="3243578" cy="2378624"/>
          </a:xfrm>
          <a:prstGeom prst="rect">
            <a:avLst/>
          </a:prstGeom>
        </p:spPr>
      </p:pic>
      <p:pic>
        <p:nvPicPr>
          <p:cNvPr id="24" name="Picture 23" descr="A picture containing chart&#10;&#10;Description automatically generated">
            <a:extLst>
              <a:ext uri="{FF2B5EF4-FFF2-40B4-BE49-F238E27FC236}">
                <a16:creationId xmlns:a16="http://schemas.microsoft.com/office/drawing/2014/main" id="{3F5DF058-35C6-C404-11EF-C9558B6E2BB9}"/>
              </a:ext>
            </a:extLst>
          </p:cNvPr>
          <p:cNvPicPr>
            <a:picLocks noChangeAspect="1"/>
          </p:cNvPicPr>
          <p:nvPr/>
        </p:nvPicPr>
        <p:blipFill>
          <a:blip r:embed="rId4"/>
          <a:stretch>
            <a:fillRect/>
          </a:stretch>
        </p:blipFill>
        <p:spPr>
          <a:xfrm>
            <a:off x="611891" y="2530309"/>
            <a:ext cx="3243578" cy="2378624"/>
          </a:xfrm>
          <a:prstGeom prst="rect">
            <a:avLst/>
          </a:prstGeom>
        </p:spPr>
      </p:pic>
      <p:sp>
        <p:nvSpPr>
          <p:cNvPr id="25" name="TextBox 24">
            <a:extLst>
              <a:ext uri="{FF2B5EF4-FFF2-40B4-BE49-F238E27FC236}">
                <a16:creationId xmlns:a16="http://schemas.microsoft.com/office/drawing/2014/main" id="{F2E67FA5-8A2E-B1CD-1F42-A65647083E5A}"/>
              </a:ext>
            </a:extLst>
          </p:cNvPr>
          <p:cNvSpPr txBox="1"/>
          <p:nvPr/>
        </p:nvSpPr>
        <p:spPr>
          <a:xfrm>
            <a:off x="4275891" y="1769806"/>
            <a:ext cx="3089073" cy="369332"/>
          </a:xfrm>
          <a:prstGeom prst="rect">
            <a:avLst/>
          </a:prstGeom>
          <a:noFill/>
        </p:spPr>
        <p:txBody>
          <a:bodyPr wrap="square" rtlCol="0">
            <a:spAutoFit/>
          </a:bodyPr>
          <a:lstStyle/>
          <a:p>
            <a:pPr algn="ctr"/>
            <a:r>
              <a:rPr lang="en-US" b="1" dirty="0"/>
              <a:t>Sequences Closest to Cluster 3</a:t>
            </a:r>
          </a:p>
        </p:txBody>
      </p:sp>
    </p:spTree>
    <p:extLst>
      <p:ext uri="{BB962C8B-B14F-4D97-AF65-F5344CB8AC3E}">
        <p14:creationId xmlns:p14="http://schemas.microsoft.com/office/powerpoint/2010/main" val="421259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834D-C753-64E0-B11F-010A009F7627}"/>
              </a:ext>
            </a:extLst>
          </p:cNvPr>
          <p:cNvSpPr>
            <a:spLocks noGrp="1"/>
          </p:cNvSpPr>
          <p:nvPr>
            <p:ph type="title"/>
          </p:nvPr>
        </p:nvSpPr>
        <p:spPr/>
        <p:txBody>
          <a:bodyPr/>
          <a:lstStyle/>
          <a:p>
            <a:r>
              <a:rPr lang="en-US" dirty="0"/>
              <a:t>Defensive Coverage Path Prediction</a:t>
            </a:r>
          </a:p>
        </p:txBody>
      </p:sp>
      <p:sp>
        <p:nvSpPr>
          <p:cNvPr id="4" name="Slide Number Placeholder 3">
            <a:extLst>
              <a:ext uri="{FF2B5EF4-FFF2-40B4-BE49-F238E27FC236}">
                <a16:creationId xmlns:a16="http://schemas.microsoft.com/office/drawing/2014/main" id="{056ADC72-CF13-7548-F349-901A93781F40}"/>
              </a:ext>
            </a:extLst>
          </p:cNvPr>
          <p:cNvSpPr>
            <a:spLocks noGrp="1"/>
          </p:cNvSpPr>
          <p:nvPr>
            <p:ph type="sldNum" sz="quarter" idx="12"/>
          </p:nvPr>
        </p:nvSpPr>
        <p:spPr/>
        <p:txBody>
          <a:bodyPr/>
          <a:lstStyle/>
          <a:p>
            <a:fld id="{5C35FCF4-C3EF-BD43-82E0-05BC237DAD2A}" type="slidenum">
              <a:rPr lang="en-US" smtClean="0"/>
              <a:pPr/>
              <a:t>15</a:t>
            </a:fld>
            <a:endParaRPr lang="en-US" dirty="0"/>
          </a:p>
        </p:txBody>
      </p:sp>
      <p:pic>
        <p:nvPicPr>
          <p:cNvPr id="11" name="Content Placeholder 5" descr="Chart&#10;&#10;Description automatically generated with low confidence">
            <a:extLst>
              <a:ext uri="{FF2B5EF4-FFF2-40B4-BE49-F238E27FC236}">
                <a16:creationId xmlns:a16="http://schemas.microsoft.com/office/drawing/2014/main" id="{B6B56A56-54F3-D4D0-D610-C3DD57DCDA7B}"/>
              </a:ext>
            </a:extLst>
          </p:cNvPr>
          <p:cNvPicPr>
            <a:picLocks noChangeAspect="1"/>
          </p:cNvPicPr>
          <p:nvPr/>
        </p:nvPicPr>
        <p:blipFill>
          <a:blip r:embed="rId3"/>
          <a:stretch>
            <a:fillRect/>
          </a:stretch>
        </p:blipFill>
        <p:spPr>
          <a:xfrm>
            <a:off x="840468" y="4191242"/>
            <a:ext cx="2861538" cy="2146154"/>
          </a:xfrm>
          <a:prstGeom prst="rect">
            <a:avLst/>
          </a:prstGeom>
        </p:spPr>
      </p:pic>
      <p:pic>
        <p:nvPicPr>
          <p:cNvPr id="12" name="Picture 11" descr="Chart, scatter chart&#10;&#10;Description automatically generated">
            <a:extLst>
              <a:ext uri="{FF2B5EF4-FFF2-40B4-BE49-F238E27FC236}">
                <a16:creationId xmlns:a16="http://schemas.microsoft.com/office/drawing/2014/main" id="{D9BF579F-FDC1-5703-4640-7A2A91C5AD60}"/>
              </a:ext>
            </a:extLst>
          </p:cNvPr>
          <p:cNvPicPr>
            <a:picLocks noChangeAspect="1"/>
          </p:cNvPicPr>
          <p:nvPr/>
        </p:nvPicPr>
        <p:blipFill>
          <a:blip r:embed="rId4"/>
          <a:stretch>
            <a:fillRect/>
          </a:stretch>
        </p:blipFill>
        <p:spPr>
          <a:xfrm>
            <a:off x="4254081" y="4191243"/>
            <a:ext cx="2806891" cy="2146154"/>
          </a:xfrm>
          <a:prstGeom prst="rect">
            <a:avLst/>
          </a:prstGeom>
        </p:spPr>
      </p:pic>
      <p:pic>
        <p:nvPicPr>
          <p:cNvPr id="13" name="Picture 12" descr="Chart, scatter chart&#10;&#10;Description automatically generated">
            <a:extLst>
              <a:ext uri="{FF2B5EF4-FFF2-40B4-BE49-F238E27FC236}">
                <a16:creationId xmlns:a16="http://schemas.microsoft.com/office/drawing/2014/main" id="{A8F38427-BD09-A0B1-0AA0-09863A470023}"/>
              </a:ext>
            </a:extLst>
          </p:cNvPr>
          <p:cNvPicPr>
            <a:picLocks noChangeAspect="1"/>
          </p:cNvPicPr>
          <p:nvPr/>
        </p:nvPicPr>
        <p:blipFill>
          <a:blip r:embed="rId5"/>
          <a:stretch>
            <a:fillRect/>
          </a:stretch>
        </p:blipFill>
        <p:spPr>
          <a:xfrm>
            <a:off x="7608339" y="4191242"/>
            <a:ext cx="2901281" cy="2146153"/>
          </a:xfrm>
          <a:prstGeom prst="rect">
            <a:avLst/>
          </a:prstGeom>
        </p:spPr>
      </p:pic>
      <p:sp>
        <p:nvSpPr>
          <p:cNvPr id="16" name="Content Placeholder 14">
            <a:extLst>
              <a:ext uri="{FF2B5EF4-FFF2-40B4-BE49-F238E27FC236}">
                <a16:creationId xmlns:a16="http://schemas.microsoft.com/office/drawing/2014/main" id="{FBEE1737-7E67-E8A3-E3F2-A4F102A9F21C}"/>
              </a:ext>
            </a:extLst>
          </p:cNvPr>
          <p:cNvSpPr>
            <a:spLocks noGrp="1"/>
          </p:cNvSpPr>
          <p:nvPr>
            <p:ph idx="1"/>
          </p:nvPr>
        </p:nvSpPr>
        <p:spPr>
          <a:xfrm>
            <a:off x="399726" y="1843914"/>
            <a:ext cx="11109624" cy="4051376"/>
          </a:xfrm>
        </p:spPr>
        <p:txBody>
          <a:bodyPr/>
          <a:lstStyle/>
          <a:p>
            <a:r>
              <a:rPr lang="en-US" dirty="0"/>
              <a:t>We use the model which yielded the lowest MAE of 0.36845.</a:t>
            </a:r>
          </a:p>
          <a:p>
            <a:pPr lvl="1"/>
            <a:r>
              <a:rPr lang="en-US" dirty="0"/>
              <a:t>Predicted trajectories are typical of what a defender would run in a regular play.</a:t>
            </a:r>
          </a:p>
          <a:p>
            <a:pPr lvl="1"/>
            <a:r>
              <a:rPr lang="en-US" dirty="0"/>
              <a:t>Do not always want predicted trajectories to perfectly match the actual trajectory.</a:t>
            </a:r>
          </a:p>
          <a:p>
            <a:pPr lvl="1"/>
            <a:r>
              <a:rPr lang="en-US" dirty="0"/>
              <a:t>The model considers all input features in the prediction.</a:t>
            </a:r>
          </a:p>
        </p:txBody>
      </p:sp>
    </p:spTree>
    <p:extLst>
      <p:ext uri="{BB962C8B-B14F-4D97-AF65-F5344CB8AC3E}">
        <p14:creationId xmlns:p14="http://schemas.microsoft.com/office/powerpoint/2010/main" val="292575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DB06-4A66-0971-AC18-5AD9C0CBC580}"/>
              </a:ext>
            </a:extLst>
          </p:cNvPr>
          <p:cNvSpPr>
            <a:spLocks noGrp="1"/>
          </p:cNvSpPr>
          <p:nvPr>
            <p:ph type="title"/>
          </p:nvPr>
        </p:nvSpPr>
        <p:spPr/>
        <p:txBody>
          <a:bodyPr/>
          <a:lstStyle/>
          <a:p>
            <a:r>
              <a:rPr lang="en-US" dirty="0"/>
              <a:t>Graphical User Interface (GUI)</a:t>
            </a:r>
          </a:p>
        </p:txBody>
      </p:sp>
      <p:sp>
        <p:nvSpPr>
          <p:cNvPr id="3" name="Content Placeholder 2">
            <a:extLst>
              <a:ext uri="{FF2B5EF4-FFF2-40B4-BE49-F238E27FC236}">
                <a16:creationId xmlns:a16="http://schemas.microsoft.com/office/drawing/2014/main" id="{09AC8148-716E-563E-402A-C9CE21EBCFAB}"/>
              </a:ext>
            </a:extLst>
          </p:cNvPr>
          <p:cNvSpPr>
            <a:spLocks noGrp="1"/>
          </p:cNvSpPr>
          <p:nvPr>
            <p:ph idx="1"/>
          </p:nvPr>
        </p:nvSpPr>
        <p:spPr/>
        <p:txBody>
          <a:bodyPr/>
          <a:lstStyle/>
          <a:p>
            <a:r>
              <a:rPr lang="en-US" dirty="0"/>
              <a:t>All key features are implemented in the Dash application.</a:t>
            </a:r>
          </a:p>
          <a:p>
            <a:r>
              <a:rPr lang="en-US" dirty="0"/>
              <a:t>The GUI abstracts the use of the underlying model.</a:t>
            </a:r>
          </a:p>
          <a:p>
            <a:pPr lvl="1"/>
            <a:r>
              <a:rPr lang="en-US" dirty="0"/>
              <a:t>Users will interact through the interface and view visualizations of the predictive capabilities.</a:t>
            </a:r>
          </a:p>
          <a:p>
            <a:r>
              <a:rPr lang="en-US" dirty="0"/>
              <a:t>The GUI allows users to simulate real game scenarios using NFL data from the regular season.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B3BB0A1-7B9A-9994-7B2B-89B8456CDE27}"/>
              </a:ext>
            </a:extLst>
          </p:cNvPr>
          <p:cNvSpPr>
            <a:spLocks noGrp="1"/>
          </p:cNvSpPr>
          <p:nvPr>
            <p:ph type="sldNum" sz="quarter" idx="12"/>
          </p:nvPr>
        </p:nvSpPr>
        <p:spPr/>
        <p:txBody>
          <a:bodyPr/>
          <a:lstStyle/>
          <a:p>
            <a:fld id="{5C35FCF4-C3EF-BD43-82E0-05BC237DAD2A}" type="slidenum">
              <a:rPr lang="en-US" smtClean="0"/>
              <a:pPr/>
              <a:t>16</a:t>
            </a:fld>
            <a:endParaRPr lang="en-US" dirty="0"/>
          </a:p>
        </p:txBody>
      </p:sp>
    </p:spTree>
    <p:extLst>
      <p:ext uri="{BB962C8B-B14F-4D97-AF65-F5344CB8AC3E}">
        <p14:creationId xmlns:p14="http://schemas.microsoft.com/office/powerpoint/2010/main" val="40128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DB06-4A66-0971-AC18-5AD9C0CBC580}"/>
              </a:ext>
            </a:extLst>
          </p:cNvPr>
          <p:cNvSpPr>
            <a:spLocks noGrp="1"/>
          </p:cNvSpPr>
          <p:nvPr>
            <p:ph type="title"/>
          </p:nvPr>
        </p:nvSpPr>
        <p:spPr/>
        <p:txBody>
          <a:bodyPr/>
          <a:lstStyle/>
          <a:p>
            <a:r>
              <a:rPr lang="en-US" dirty="0"/>
              <a:t>Graphical User Interface (GUI)</a:t>
            </a:r>
          </a:p>
        </p:txBody>
      </p:sp>
      <p:sp>
        <p:nvSpPr>
          <p:cNvPr id="4" name="Slide Number Placeholder 3">
            <a:extLst>
              <a:ext uri="{FF2B5EF4-FFF2-40B4-BE49-F238E27FC236}">
                <a16:creationId xmlns:a16="http://schemas.microsoft.com/office/drawing/2014/main" id="{5B3BB0A1-7B9A-9994-7B2B-89B8456CDE27}"/>
              </a:ext>
            </a:extLst>
          </p:cNvPr>
          <p:cNvSpPr>
            <a:spLocks noGrp="1"/>
          </p:cNvSpPr>
          <p:nvPr>
            <p:ph type="sldNum" sz="quarter" idx="12"/>
          </p:nvPr>
        </p:nvSpPr>
        <p:spPr/>
        <p:txBody>
          <a:bodyPr/>
          <a:lstStyle/>
          <a:p>
            <a:fld id="{5C35FCF4-C3EF-BD43-82E0-05BC237DAD2A}" type="slidenum">
              <a:rPr lang="en-US" smtClean="0"/>
              <a:pPr/>
              <a:t>17</a:t>
            </a:fld>
            <a:endParaRPr lang="en-US" dirty="0"/>
          </a:p>
        </p:txBody>
      </p:sp>
      <p:pic>
        <p:nvPicPr>
          <p:cNvPr id="5" name="NFL Defensive Trajectory Prediction - Person 1 - Microsoft​ Edge Dev 2023-04-16 17-49-06">
            <a:hlinkClick r:id="" action="ppaction://media"/>
            <a:extLst>
              <a:ext uri="{FF2B5EF4-FFF2-40B4-BE49-F238E27FC236}">
                <a16:creationId xmlns:a16="http://schemas.microsoft.com/office/drawing/2014/main" id="{C4BE4E60-8E88-3AA1-1072-DCEA6D41E5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12192004" cy="6858001"/>
          </a:xfrm>
          <a:prstGeom prst="rect">
            <a:avLst/>
          </a:prstGeom>
        </p:spPr>
      </p:pic>
    </p:spTree>
    <p:extLst>
      <p:ext uri="{BB962C8B-B14F-4D97-AF65-F5344CB8AC3E}">
        <p14:creationId xmlns:p14="http://schemas.microsoft.com/office/powerpoint/2010/main" val="159995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DB06-4A66-0971-AC18-5AD9C0CBC580}"/>
              </a:ext>
            </a:extLst>
          </p:cNvPr>
          <p:cNvSpPr>
            <a:spLocks noGrp="1"/>
          </p:cNvSpPr>
          <p:nvPr>
            <p:ph type="title"/>
          </p:nvPr>
        </p:nvSpPr>
        <p:spPr/>
        <p:txBody>
          <a:bodyPr/>
          <a:lstStyle/>
          <a:p>
            <a:r>
              <a:rPr lang="en-US" dirty="0"/>
              <a:t>Graphical User Interface (GUI)</a:t>
            </a:r>
          </a:p>
        </p:txBody>
      </p:sp>
      <p:sp>
        <p:nvSpPr>
          <p:cNvPr id="4" name="Slide Number Placeholder 3">
            <a:extLst>
              <a:ext uri="{FF2B5EF4-FFF2-40B4-BE49-F238E27FC236}">
                <a16:creationId xmlns:a16="http://schemas.microsoft.com/office/drawing/2014/main" id="{5B3BB0A1-7B9A-9994-7B2B-89B8456CDE27}"/>
              </a:ext>
            </a:extLst>
          </p:cNvPr>
          <p:cNvSpPr>
            <a:spLocks noGrp="1"/>
          </p:cNvSpPr>
          <p:nvPr>
            <p:ph type="sldNum" sz="quarter" idx="12"/>
          </p:nvPr>
        </p:nvSpPr>
        <p:spPr/>
        <p:txBody>
          <a:bodyPr/>
          <a:lstStyle/>
          <a:p>
            <a:fld id="{5C35FCF4-C3EF-BD43-82E0-05BC237DAD2A}" type="slidenum">
              <a:rPr lang="en-US" smtClean="0"/>
              <a:pPr/>
              <a:t>18</a:t>
            </a:fld>
            <a:endParaRPr lang="en-US" dirty="0"/>
          </a:p>
        </p:txBody>
      </p:sp>
      <p:pic>
        <p:nvPicPr>
          <p:cNvPr id="3" name="NFL Defensive Trajectory Prediction - Person 1 - Microsoft​ Edge Dev 2023-04-16 17-49-48">
            <a:hlinkClick r:id="" action="ppaction://media"/>
            <a:extLst>
              <a:ext uri="{FF2B5EF4-FFF2-40B4-BE49-F238E27FC236}">
                <a16:creationId xmlns:a16="http://schemas.microsoft.com/office/drawing/2014/main" id="{E3F1B46E-DA1C-1FFD-FBE4-DB43CF20C0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39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DB06-4A66-0971-AC18-5AD9C0CBC580}"/>
              </a:ext>
            </a:extLst>
          </p:cNvPr>
          <p:cNvSpPr>
            <a:spLocks noGrp="1"/>
          </p:cNvSpPr>
          <p:nvPr>
            <p:ph type="title"/>
          </p:nvPr>
        </p:nvSpPr>
        <p:spPr/>
        <p:txBody>
          <a:bodyPr/>
          <a:lstStyle/>
          <a:p>
            <a:r>
              <a:rPr lang="en-US" dirty="0"/>
              <a:t>Graphical User Interface (GUI)</a:t>
            </a:r>
          </a:p>
        </p:txBody>
      </p:sp>
      <p:sp>
        <p:nvSpPr>
          <p:cNvPr id="4" name="Slide Number Placeholder 3">
            <a:extLst>
              <a:ext uri="{FF2B5EF4-FFF2-40B4-BE49-F238E27FC236}">
                <a16:creationId xmlns:a16="http://schemas.microsoft.com/office/drawing/2014/main" id="{5B3BB0A1-7B9A-9994-7B2B-89B8456CDE27}"/>
              </a:ext>
            </a:extLst>
          </p:cNvPr>
          <p:cNvSpPr>
            <a:spLocks noGrp="1"/>
          </p:cNvSpPr>
          <p:nvPr>
            <p:ph type="sldNum" sz="quarter" idx="12"/>
          </p:nvPr>
        </p:nvSpPr>
        <p:spPr/>
        <p:txBody>
          <a:bodyPr/>
          <a:lstStyle/>
          <a:p>
            <a:fld id="{5C35FCF4-C3EF-BD43-82E0-05BC237DAD2A}" type="slidenum">
              <a:rPr lang="en-US" smtClean="0"/>
              <a:pPr/>
              <a:t>19</a:t>
            </a:fld>
            <a:endParaRPr lang="en-US" dirty="0"/>
          </a:p>
        </p:txBody>
      </p:sp>
      <p:pic>
        <p:nvPicPr>
          <p:cNvPr id="5" name="Cluster_Trim">
            <a:hlinkClick r:id="" action="ppaction://media"/>
            <a:extLst>
              <a:ext uri="{FF2B5EF4-FFF2-40B4-BE49-F238E27FC236}">
                <a16:creationId xmlns:a16="http://schemas.microsoft.com/office/drawing/2014/main" id="{8B43D035-555F-2355-203E-5C7FD46D41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9583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49FC-91C4-7E4C-B0DF-F13D8EA4BEBD}"/>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1735D7C-6796-A142-AA52-64D0BC4724F8}"/>
              </a:ext>
            </a:extLst>
          </p:cNvPr>
          <p:cNvSpPr>
            <a:spLocks noGrp="1"/>
          </p:cNvSpPr>
          <p:nvPr>
            <p:ph idx="1"/>
          </p:nvPr>
        </p:nvSpPr>
        <p:spPr>
          <a:xfrm>
            <a:off x="562628" y="1419191"/>
            <a:ext cx="10515600" cy="4351338"/>
          </a:xfrm>
        </p:spPr>
        <p:txBody>
          <a:bodyPr/>
          <a:lstStyle/>
          <a:p>
            <a:r>
              <a:rPr lang="en-US" dirty="0"/>
              <a:t>National Football League (NFL)</a:t>
            </a:r>
          </a:p>
          <a:p>
            <a:pPr lvl="1"/>
            <a:r>
              <a:rPr lang="en-US" dirty="0"/>
              <a:t>American Football League in North America [1].</a:t>
            </a:r>
          </a:p>
          <a:p>
            <a:r>
              <a:rPr lang="en-US" dirty="0"/>
              <a:t>Big Data Bowl (2019 – Current)</a:t>
            </a:r>
          </a:p>
          <a:p>
            <a:pPr lvl="1"/>
            <a:r>
              <a:rPr lang="en-US" dirty="0"/>
              <a:t>Annual sports analytics competition hosted by the NFL [2].</a:t>
            </a:r>
          </a:p>
          <a:p>
            <a:endParaRPr lang="en-US" dirty="0"/>
          </a:p>
          <a:p>
            <a:endParaRPr lang="en-US" dirty="0"/>
          </a:p>
        </p:txBody>
      </p:sp>
      <p:sp>
        <p:nvSpPr>
          <p:cNvPr id="4" name="Slide Number Placeholder 3">
            <a:extLst>
              <a:ext uri="{FF2B5EF4-FFF2-40B4-BE49-F238E27FC236}">
                <a16:creationId xmlns:a16="http://schemas.microsoft.com/office/drawing/2014/main" id="{FD5BA6A9-CEA9-1F48-8C2B-13EE0DAE8F71}"/>
              </a:ext>
            </a:extLst>
          </p:cNvPr>
          <p:cNvSpPr>
            <a:spLocks noGrp="1"/>
          </p:cNvSpPr>
          <p:nvPr>
            <p:ph type="sldNum" sz="quarter" idx="12"/>
          </p:nvPr>
        </p:nvSpPr>
        <p:spPr/>
        <p:txBody>
          <a:bodyPr/>
          <a:lstStyle/>
          <a:p>
            <a:fld id="{5C35FCF4-C3EF-BD43-82E0-05BC237DAD2A}" type="slidenum">
              <a:rPr lang="en-US" smtClean="0"/>
              <a:pPr/>
              <a:t>2</a:t>
            </a:fld>
            <a:endParaRPr lang="en-US" dirty="0"/>
          </a:p>
        </p:txBody>
      </p:sp>
      <p:pic>
        <p:nvPicPr>
          <p:cNvPr id="8" name="Picture 7" descr="A picture containing text&#10;&#10;Description automatically generated">
            <a:extLst>
              <a:ext uri="{FF2B5EF4-FFF2-40B4-BE49-F238E27FC236}">
                <a16:creationId xmlns:a16="http://schemas.microsoft.com/office/drawing/2014/main" id="{1FF30264-B553-98F6-B268-B89599EAE6DE}"/>
              </a:ext>
            </a:extLst>
          </p:cNvPr>
          <p:cNvPicPr>
            <a:picLocks noChangeAspect="1"/>
          </p:cNvPicPr>
          <p:nvPr/>
        </p:nvPicPr>
        <p:blipFill>
          <a:blip r:embed="rId3"/>
          <a:stretch>
            <a:fillRect/>
          </a:stretch>
        </p:blipFill>
        <p:spPr>
          <a:xfrm>
            <a:off x="2292541" y="3383051"/>
            <a:ext cx="7606918" cy="2854176"/>
          </a:xfrm>
          <a:prstGeom prst="rect">
            <a:avLst/>
          </a:prstGeom>
        </p:spPr>
      </p:pic>
      <p:sp>
        <p:nvSpPr>
          <p:cNvPr id="5" name="TextBox 4">
            <a:extLst>
              <a:ext uri="{FF2B5EF4-FFF2-40B4-BE49-F238E27FC236}">
                <a16:creationId xmlns:a16="http://schemas.microsoft.com/office/drawing/2014/main" id="{D351DE80-01CE-9640-AC82-C7259A6FC36E}"/>
              </a:ext>
            </a:extLst>
          </p:cNvPr>
          <p:cNvSpPr txBox="1"/>
          <p:nvPr/>
        </p:nvSpPr>
        <p:spPr>
          <a:xfrm>
            <a:off x="2239520" y="6282956"/>
            <a:ext cx="7712960" cy="523220"/>
          </a:xfrm>
          <a:prstGeom prst="rect">
            <a:avLst/>
          </a:prstGeom>
          <a:noFill/>
        </p:spPr>
        <p:txBody>
          <a:bodyPr wrap="square" rtlCol="0">
            <a:spAutoFit/>
          </a:bodyPr>
          <a:lstStyle/>
          <a:p>
            <a:pPr algn="ctr"/>
            <a:r>
              <a:rPr lang="en-US" sz="1400" dirty="0"/>
              <a:t>Fourth annual Big Data Bowl champion project – Evaluation of punt returners in the NFL. (</a:t>
            </a:r>
            <a:r>
              <a:rPr lang="en-US" sz="1400" dirty="0">
                <a:hlinkClick r:id="rId4"/>
              </a:rPr>
              <a:t>https://aws.amazon.com/nfl/aws-big-data-bowl-2022-winners/</a:t>
            </a:r>
            <a:r>
              <a:rPr lang="en-US" sz="1400" dirty="0"/>
              <a:t>)</a:t>
            </a:r>
          </a:p>
        </p:txBody>
      </p:sp>
    </p:spTree>
    <p:extLst>
      <p:ext uri="{BB962C8B-B14F-4D97-AF65-F5344CB8AC3E}">
        <p14:creationId xmlns:p14="http://schemas.microsoft.com/office/powerpoint/2010/main" val="1025033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DB06-4A66-0971-AC18-5AD9C0CBC580}"/>
              </a:ext>
            </a:extLst>
          </p:cNvPr>
          <p:cNvSpPr>
            <a:spLocks noGrp="1"/>
          </p:cNvSpPr>
          <p:nvPr>
            <p:ph type="title"/>
          </p:nvPr>
        </p:nvSpPr>
        <p:spPr/>
        <p:txBody>
          <a:bodyPr/>
          <a:lstStyle/>
          <a:p>
            <a:r>
              <a:rPr lang="en-US" dirty="0"/>
              <a:t>Graphical User Interface (GUI)</a:t>
            </a:r>
          </a:p>
        </p:txBody>
      </p:sp>
      <p:sp>
        <p:nvSpPr>
          <p:cNvPr id="4" name="Slide Number Placeholder 3">
            <a:extLst>
              <a:ext uri="{FF2B5EF4-FFF2-40B4-BE49-F238E27FC236}">
                <a16:creationId xmlns:a16="http://schemas.microsoft.com/office/drawing/2014/main" id="{5B3BB0A1-7B9A-9994-7B2B-89B8456CDE27}"/>
              </a:ext>
            </a:extLst>
          </p:cNvPr>
          <p:cNvSpPr>
            <a:spLocks noGrp="1"/>
          </p:cNvSpPr>
          <p:nvPr>
            <p:ph type="sldNum" sz="quarter" idx="12"/>
          </p:nvPr>
        </p:nvSpPr>
        <p:spPr/>
        <p:txBody>
          <a:bodyPr/>
          <a:lstStyle/>
          <a:p>
            <a:fld id="{5C35FCF4-C3EF-BD43-82E0-05BC237DAD2A}" type="slidenum">
              <a:rPr lang="en-US" smtClean="0"/>
              <a:pPr/>
              <a:t>20</a:t>
            </a:fld>
            <a:endParaRPr lang="en-US" dirty="0"/>
          </a:p>
        </p:txBody>
      </p:sp>
      <p:pic>
        <p:nvPicPr>
          <p:cNvPr id="5" name="Playmode_Trim">
            <a:hlinkClick r:id="" action="ppaction://media"/>
            <a:extLst>
              <a:ext uri="{FF2B5EF4-FFF2-40B4-BE49-F238E27FC236}">
                <a16:creationId xmlns:a16="http://schemas.microsoft.com/office/drawing/2014/main" id="{3083DB76-322C-3224-7B4D-C4C88FC172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9556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3BA5-1F6A-4168-3BE3-FB667DBEB43B}"/>
              </a:ext>
            </a:extLst>
          </p:cNvPr>
          <p:cNvSpPr>
            <a:spLocks noGrp="1"/>
          </p:cNvSpPr>
          <p:nvPr>
            <p:ph type="title"/>
          </p:nvPr>
        </p:nvSpPr>
        <p:spPr/>
        <p:txBody>
          <a:bodyPr/>
          <a:lstStyle/>
          <a:p>
            <a:r>
              <a:rPr lang="en-US" dirty="0"/>
              <a:t>Discussion/Future Work</a:t>
            </a:r>
          </a:p>
        </p:txBody>
      </p:sp>
      <p:sp>
        <p:nvSpPr>
          <p:cNvPr id="3" name="Content Placeholder 2">
            <a:extLst>
              <a:ext uri="{FF2B5EF4-FFF2-40B4-BE49-F238E27FC236}">
                <a16:creationId xmlns:a16="http://schemas.microsoft.com/office/drawing/2014/main" id="{431C3FD8-BEB2-C3B1-0323-E648D7BD9F20}"/>
              </a:ext>
            </a:extLst>
          </p:cNvPr>
          <p:cNvSpPr>
            <a:spLocks noGrp="1"/>
          </p:cNvSpPr>
          <p:nvPr>
            <p:ph idx="1"/>
          </p:nvPr>
        </p:nvSpPr>
        <p:spPr/>
        <p:txBody>
          <a:bodyPr/>
          <a:lstStyle/>
          <a:p>
            <a:pPr>
              <a:lnSpc>
                <a:spcPct val="100000"/>
              </a:lnSpc>
            </a:pPr>
            <a:r>
              <a:rPr lang="en-US" dirty="0"/>
              <a:t>The components of this project have implications in the fields of sports analysis, machine learning and sports data visualization.</a:t>
            </a:r>
          </a:p>
          <a:p>
            <a:pPr>
              <a:lnSpc>
                <a:spcPct val="100000"/>
              </a:lnSpc>
            </a:pPr>
            <a:r>
              <a:rPr lang="en-US" dirty="0"/>
              <a:t>Key results and reproducible components:</a:t>
            </a:r>
          </a:p>
          <a:p>
            <a:pPr lvl="1">
              <a:lnSpc>
                <a:spcPct val="100000"/>
              </a:lnSpc>
            </a:pPr>
            <a:r>
              <a:rPr lang="en-US" dirty="0"/>
              <a:t>Data processing.</a:t>
            </a:r>
          </a:p>
          <a:p>
            <a:pPr lvl="1">
              <a:lnSpc>
                <a:spcPct val="100000"/>
              </a:lnSpc>
            </a:pPr>
            <a:r>
              <a:rPr lang="en-US" dirty="0"/>
              <a:t>Clustering.</a:t>
            </a:r>
          </a:p>
          <a:p>
            <a:pPr lvl="1">
              <a:lnSpc>
                <a:spcPct val="100000"/>
              </a:lnSpc>
            </a:pPr>
            <a:r>
              <a:rPr lang="en-US" dirty="0"/>
              <a:t>Model Architecture.</a:t>
            </a:r>
          </a:p>
          <a:p>
            <a:pPr lvl="1">
              <a:lnSpc>
                <a:spcPct val="100000"/>
              </a:lnSpc>
            </a:pPr>
            <a:r>
              <a:rPr lang="en-US" dirty="0"/>
              <a:t>Graphical User Interface.</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1016BFE5-319E-0368-AC0F-EF8383B3BB10}"/>
              </a:ext>
            </a:extLst>
          </p:cNvPr>
          <p:cNvSpPr>
            <a:spLocks noGrp="1"/>
          </p:cNvSpPr>
          <p:nvPr>
            <p:ph type="sldNum" sz="quarter" idx="12"/>
          </p:nvPr>
        </p:nvSpPr>
        <p:spPr/>
        <p:txBody>
          <a:bodyPr/>
          <a:lstStyle/>
          <a:p>
            <a:fld id="{5C35FCF4-C3EF-BD43-82E0-05BC237DAD2A}" type="slidenum">
              <a:rPr lang="en-US" smtClean="0"/>
              <a:pPr/>
              <a:t>21</a:t>
            </a:fld>
            <a:endParaRPr lang="en-US" dirty="0"/>
          </a:p>
        </p:txBody>
      </p:sp>
    </p:spTree>
    <p:extLst>
      <p:ext uri="{BB962C8B-B14F-4D97-AF65-F5344CB8AC3E}">
        <p14:creationId xmlns:p14="http://schemas.microsoft.com/office/powerpoint/2010/main" val="3004676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1007-EFB5-6B6B-5AD7-60792882333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A37D5C9-0809-6519-BBF3-2421ADFEDC63}"/>
              </a:ext>
            </a:extLst>
          </p:cNvPr>
          <p:cNvSpPr>
            <a:spLocks noGrp="1"/>
          </p:cNvSpPr>
          <p:nvPr>
            <p:ph idx="1"/>
          </p:nvPr>
        </p:nvSpPr>
        <p:spPr/>
        <p:txBody>
          <a:bodyPr/>
          <a:lstStyle/>
          <a:p>
            <a:r>
              <a:rPr lang="en-US" dirty="0"/>
              <a:t>The current results support the feasibility of a fully robust coaching tool that predicts trajectories of the entire defensive team.</a:t>
            </a:r>
          </a:p>
          <a:p>
            <a:pPr lvl="1"/>
            <a:r>
              <a:rPr lang="en-US" dirty="0"/>
              <a:t>The expansion of the model is the priority for this to be possible.</a:t>
            </a:r>
          </a:p>
          <a:p>
            <a:r>
              <a:rPr lang="en-US" dirty="0"/>
              <a:t>The current iteration of the coaching tool integrates the clustering results and LSTM model.</a:t>
            </a:r>
          </a:p>
          <a:p>
            <a:pPr lvl="1"/>
            <a:r>
              <a:rPr lang="en-US" dirty="0"/>
              <a:t>The LSTM model is responsive to user input and successfully abstracted.</a:t>
            </a:r>
          </a:p>
          <a:p>
            <a:pPr lvl="1"/>
            <a:r>
              <a:rPr lang="en-US" dirty="0"/>
              <a:t>Users can simulate real game scenarios with real NFL data.</a:t>
            </a:r>
          </a:p>
          <a:p>
            <a:r>
              <a:rPr lang="en-US" dirty="0"/>
              <a:t> The coaching tool is live at: </a:t>
            </a:r>
            <a:r>
              <a:rPr lang="en-US" dirty="0">
                <a:hlinkClick r:id="rId2"/>
              </a:rPr>
              <a:t>cpsc502application.onrender.com</a:t>
            </a:r>
            <a:endParaRPr lang="en-US" dirty="0"/>
          </a:p>
          <a:p>
            <a:endParaRPr lang="en-US" dirty="0"/>
          </a:p>
        </p:txBody>
      </p:sp>
      <p:sp>
        <p:nvSpPr>
          <p:cNvPr id="4" name="Slide Number Placeholder 3">
            <a:extLst>
              <a:ext uri="{FF2B5EF4-FFF2-40B4-BE49-F238E27FC236}">
                <a16:creationId xmlns:a16="http://schemas.microsoft.com/office/drawing/2014/main" id="{B4A33AD8-6AAD-19F7-D93B-F2090FD0E549}"/>
              </a:ext>
            </a:extLst>
          </p:cNvPr>
          <p:cNvSpPr>
            <a:spLocks noGrp="1"/>
          </p:cNvSpPr>
          <p:nvPr>
            <p:ph type="sldNum" sz="quarter" idx="12"/>
          </p:nvPr>
        </p:nvSpPr>
        <p:spPr/>
        <p:txBody>
          <a:bodyPr/>
          <a:lstStyle/>
          <a:p>
            <a:fld id="{5C35FCF4-C3EF-BD43-82E0-05BC237DAD2A}" type="slidenum">
              <a:rPr lang="en-US" smtClean="0"/>
              <a:pPr/>
              <a:t>22</a:t>
            </a:fld>
            <a:endParaRPr lang="en-US" dirty="0"/>
          </a:p>
        </p:txBody>
      </p:sp>
    </p:spTree>
    <p:extLst>
      <p:ext uri="{BB962C8B-B14F-4D97-AF65-F5344CB8AC3E}">
        <p14:creationId xmlns:p14="http://schemas.microsoft.com/office/powerpoint/2010/main" val="624684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6165F-131A-F1A8-0590-21DBCABA7B8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3A29E32-7E16-DE4E-CADF-4298CA3A6E13}"/>
              </a:ext>
            </a:extLst>
          </p:cNvPr>
          <p:cNvSpPr>
            <a:spLocks noGrp="1"/>
          </p:cNvSpPr>
          <p:nvPr>
            <p:ph idx="1"/>
          </p:nvPr>
        </p:nvSpPr>
        <p:spPr>
          <a:xfrm>
            <a:off x="141064" y="1171339"/>
            <a:ext cx="11909871" cy="5017863"/>
          </a:xfrm>
        </p:spPr>
        <p:txBody>
          <a:bodyPr/>
          <a:lstStyle/>
          <a:p>
            <a:pPr marL="0" indent="0">
              <a:lnSpc>
                <a:spcPct val="100000"/>
              </a:lnSpc>
              <a:buNone/>
            </a:pPr>
            <a:r>
              <a:rPr lang="en-US" sz="1200" dirty="0"/>
              <a:t>[1] The National Football League. 2022. Official Playing Rules of the National Football League. </a:t>
            </a:r>
            <a:r>
              <a:rPr lang="en-US" sz="1200" b="0" i="0" dirty="0">
                <a:effectLst/>
              </a:rPr>
              <a:t>Retrieved April 17th, 2023</a:t>
            </a:r>
            <a:r>
              <a:rPr lang="en-US" sz="1200" dirty="0"/>
              <a:t> from </a:t>
            </a:r>
            <a:r>
              <a:rPr lang="en-US" sz="1200" dirty="0">
                <a:hlinkClick r:id="rId2"/>
              </a:rPr>
              <a:t>https://operations.nfl.com/media/5kvgzyss/2022-nfl-rulebook-final.pdf</a:t>
            </a:r>
            <a:endParaRPr lang="en-US" sz="1200" dirty="0"/>
          </a:p>
          <a:p>
            <a:pPr marL="0" indent="0">
              <a:lnSpc>
                <a:spcPct val="100000"/>
              </a:lnSpc>
              <a:buNone/>
            </a:pPr>
            <a:r>
              <a:rPr lang="en-US" sz="1200" dirty="0"/>
              <a:t>[2] </a:t>
            </a:r>
            <a:r>
              <a:rPr lang="en-US" sz="1200" b="0" i="0" dirty="0">
                <a:effectLst/>
              </a:rPr>
              <a:t>The National Football League. 2023. NFL Big Data Bowl. Retrieved April 17th, 2023 from </a:t>
            </a:r>
            <a:r>
              <a:rPr lang="en-US" sz="1200" b="0" i="0" dirty="0">
                <a:effectLst/>
                <a:hlinkClick r:id="rId3"/>
              </a:rPr>
              <a:t>https://operations.nfl.com/gameday/analytics/big-data-bowl/</a:t>
            </a:r>
            <a:endParaRPr lang="en-US" sz="1200" b="0" i="0" dirty="0">
              <a:effectLst/>
            </a:endParaRPr>
          </a:p>
          <a:p>
            <a:pPr marL="0" indent="0">
              <a:lnSpc>
                <a:spcPct val="100000"/>
              </a:lnSpc>
              <a:buNone/>
            </a:pPr>
            <a:r>
              <a:rPr lang="en-US" sz="1200" dirty="0"/>
              <a:t>[3] </a:t>
            </a:r>
            <a:r>
              <a:rPr lang="en-US" sz="1200" b="0" i="0" dirty="0">
                <a:effectLst/>
              </a:rPr>
              <a:t>The National Football League. 2023. NFL Next Gen Stats. Retrieved April 17th, 2023 from </a:t>
            </a:r>
            <a:r>
              <a:rPr lang="en-US" sz="1200" b="0" i="0" dirty="0">
                <a:effectLst/>
                <a:hlinkClick r:id="rId4"/>
              </a:rPr>
              <a:t>https://operations.nfl.com/gameday/technology/nfl-next-gen-stats/</a:t>
            </a:r>
            <a:endParaRPr lang="en-US" sz="1200" b="0" i="0" dirty="0">
              <a:effectLst/>
            </a:endParaRPr>
          </a:p>
          <a:p>
            <a:pPr marL="0" indent="0">
              <a:lnSpc>
                <a:spcPct val="100000"/>
              </a:lnSpc>
              <a:buNone/>
            </a:pPr>
            <a:r>
              <a:rPr lang="en-US" sz="1200" dirty="0"/>
              <a:t>[4] The National Football League. 2023. Past Big Data Bowl Recaps. </a:t>
            </a:r>
            <a:r>
              <a:rPr lang="en-US" sz="1200" b="0" i="0" dirty="0">
                <a:effectLst/>
              </a:rPr>
              <a:t>Retrieved April 17th, 2023 </a:t>
            </a:r>
            <a:r>
              <a:rPr lang="en-US" sz="1200" dirty="0"/>
              <a:t>from </a:t>
            </a:r>
            <a:r>
              <a:rPr lang="en-US" sz="1200" dirty="0">
                <a:hlinkClick r:id="rId5"/>
              </a:rPr>
              <a:t>https://operations.nfl.com/gameday/analytics/big-data-bowl/past-big-data-bowl-recaps/</a:t>
            </a:r>
            <a:endParaRPr lang="en-US" sz="1200" dirty="0"/>
          </a:p>
          <a:p>
            <a:pPr marL="0" indent="0">
              <a:lnSpc>
                <a:spcPct val="100000"/>
              </a:lnSpc>
              <a:buNone/>
            </a:pPr>
            <a:r>
              <a:rPr lang="en-US" sz="1200" dirty="0"/>
              <a:t>[5] Robyn Ritchie, Elijah </a:t>
            </a:r>
            <a:r>
              <a:rPr lang="en-US" sz="1200" dirty="0" err="1"/>
              <a:t>Cavan</a:t>
            </a:r>
            <a:r>
              <a:rPr lang="en-US" sz="1200" dirty="0"/>
              <a:t>, Brendan </a:t>
            </a:r>
            <a:r>
              <a:rPr lang="en-US" sz="1200" dirty="0" err="1"/>
              <a:t>Kumagai</a:t>
            </a:r>
            <a:r>
              <a:rPr lang="en-US" sz="1200" dirty="0"/>
              <a:t>, Ryker Moreau, Andrew Patton, Michael Lopez, and Thompson Bliss. 2022. Punt Returns: Using the Math to Find the Path. Retrieved April 17th, 2023 from </a:t>
            </a:r>
            <a:r>
              <a:rPr lang="en-US" sz="1200" dirty="0">
                <a:hlinkClick r:id="rId6"/>
              </a:rPr>
              <a:t>https://www.kaggle.com/code/robynritchie/punt-returns-using-the-math-to-find-the-path/notebook</a:t>
            </a:r>
            <a:endParaRPr lang="en-US" sz="1200" dirty="0"/>
          </a:p>
          <a:p>
            <a:pPr marL="0" indent="0">
              <a:lnSpc>
                <a:spcPct val="100000"/>
              </a:lnSpc>
              <a:buNone/>
            </a:pPr>
            <a:r>
              <a:rPr lang="en-US" sz="1200" dirty="0"/>
              <a:t>[6] </a:t>
            </a:r>
            <a:r>
              <a:rPr lang="en-US" sz="1200" dirty="0" err="1"/>
              <a:t>Chujie</a:t>
            </a:r>
            <a:r>
              <a:rPr lang="en-US" sz="1200" dirty="0"/>
              <a:t> Wang, Lin Ma, </a:t>
            </a:r>
            <a:r>
              <a:rPr lang="en-US" sz="1200" dirty="0" err="1"/>
              <a:t>Rongpeng</a:t>
            </a:r>
            <a:r>
              <a:rPr lang="en-US" sz="1200" dirty="0"/>
              <a:t> Li, Tariq S. Durrani, and </a:t>
            </a:r>
            <a:r>
              <a:rPr lang="en-US" sz="1200" dirty="0" err="1"/>
              <a:t>Honggang</a:t>
            </a:r>
            <a:r>
              <a:rPr lang="en-US" sz="1200" dirty="0"/>
              <a:t> Zhang. 2019. Exploring Trajectory Prediction Through Machine Learning Methods. </a:t>
            </a:r>
            <a:r>
              <a:rPr lang="en-US" sz="1200" i="1" dirty="0"/>
              <a:t>IEEE Access 7 </a:t>
            </a:r>
            <a:r>
              <a:rPr lang="en-US" sz="1200" dirty="0"/>
              <a:t>(2019), 101441–101452. </a:t>
            </a:r>
            <a:r>
              <a:rPr lang="en-US" sz="1200" dirty="0">
                <a:hlinkClick r:id="rId7"/>
              </a:rPr>
              <a:t>https://doi.org/10.1109/ACCESS.2019.2929430</a:t>
            </a:r>
            <a:endParaRPr lang="en-US" sz="1200" dirty="0"/>
          </a:p>
          <a:p>
            <a:pPr marL="0" indent="0">
              <a:lnSpc>
                <a:spcPct val="100000"/>
              </a:lnSpc>
              <a:buNone/>
            </a:pPr>
            <a:r>
              <a:rPr lang="en-US" sz="1200" dirty="0"/>
              <a:t>[7] Yu Zhao, </a:t>
            </a:r>
            <a:r>
              <a:rPr lang="en-US" sz="1200" dirty="0" err="1"/>
              <a:t>Rennong</a:t>
            </a:r>
            <a:r>
              <a:rPr lang="en-US" sz="1200" dirty="0"/>
              <a:t> Yang, Guillaume Chevalier, Rajiv C. Shah, and Rob </a:t>
            </a:r>
            <a:r>
              <a:rPr lang="en-US" sz="1200" dirty="0" err="1"/>
              <a:t>Romijnders</a:t>
            </a:r>
            <a:r>
              <a:rPr lang="en-US" sz="1200" dirty="0"/>
              <a:t>. 2018. Applying Deep Bidirectional LSTM and Mixture Density Network for Basketball Trajectory Prediction. </a:t>
            </a:r>
            <a:r>
              <a:rPr lang="en-US" sz="1200" i="1" dirty="0" err="1"/>
              <a:t>Optik</a:t>
            </a:r>
            <a:r>
              <a:rPr lang="en-US" sz="1200" dirty="0"/>
              <a:t> 158 (2018), 266–272.</a:t>
            </a:r>
            <a:r>
              <a:rPr lang="en-US" sz="1200" dirty="0">
                <a:hlinkClick r:id="rId8"/>
              </a:rPr>
              <a:t> https://doi.org/10.1016/j.ijleo.2017.12.038</a:t>
            </a:r>
            <a:endParaRPr lang="en-US" sz="1200" dirty="0"/>
          </a:p>
          <a:p>
            <a:pPr marL="0" indent="0">
              <a:lnSpc>
                <a:spcPct val="100000"/>
              </a:lnSpc>
              <a:buNone/>
            </a:pPr>
            <a:r>
              <a:rPr lang="en-US" sz="1200" dirty="0"/>
              <a:t>[8] Florent </a:t>
            </a:r>
            <a:r>
              <a:rPr lang="en-US" sz="1200" dirty="0" err="1"/>
              <a:t>Altché</a:t>
            </a:r>
            <a:r>
              <a:rPr lang="en-US" sz="1200" dirty="0"/>
              <a:t> and Arnaud de La </a:t>
            </a:r>
            <a:r>
              <a:rPr lang="en-US" sz="1200" dirty="0" err="1"/>
              <a:t>Fortelle</a:t>
            </a:r>
            <a:r>
              <a:rPr lang="en-US" sz="1200" dirty="0"/>
              <a:t>. 2017. An LSTM Network for Highway Trajectory Prediction. In </a:t>
            </a:r>
            <a:r>
              <a:rPr lang="en-US" sz="1200" i="1" dirty="0"/>
              <a:t>2017 IEEE 20th International Conference on Intelligent Transportation Systems (ITSC)</a:t>
            </a:r>
            <a:r>
              <a:rPr lang="en-US" sz="1200" dirty="0"/>
              <a:t>. 353–359. </a:t>
            </a:r>
            <a:r>
              <a:rPr lang="en-US" sz="1200" dirty="0">
                <a:hlinkClick r:id="rId9"/>
              </a:rPr>
              <a:t>https://doi.org/10.1109/ITSC.2017.8317913</a:t>
            </a:r>
            <a:endParaRPr lang="en-US" sz="1200" dirty="0"/>
          </a:p>
          <a:p>
            <a:pPr marL="0" indent="0">
              <a:lnSpc>
                <a:spcPct val="100000"/>
              </a:lnSpc>
              <a:buNone/>
            </a:pPr>
            <a:r>
              <a:rPr lang="en-US" sz="1200" dirty="0"/>
              <a:t>[9] Alina </a:t>
            </a:r>
            <a:r>
              <a:rPr lang="en-US" sz="1200" dirty="0" err="1"/>
              <a:t>Bialkowski</a:t>
            </a:r>
            <a:r>
              <a:rPr lang="en-US" sz="1200" dirty="0"/>
              <a:t>, Patrick Lucey, Peter </a:t>
            </a:r>
            <a:r>
              <a:rPr lang="en-US" sz="1200" dirty="0" err="1"/>
              <a:t>Carr</a:t>
            </a:r>
            <a:r>
              <a:rPr lang="en-US" sz="1200" dirty="0"/>
              <a:t>, </a:t>
            </a:r>
            <a:r>
              <a:rPr lang="en-US" sz="1200" dirty="0" err="1"/>
              <a:t>Yisong</a:t>
            </a:r>
            <a:r>
              <a:rPr lang="en-US" sz="1200" dirty="0"/>
              <a:t> Yue, </a:t>
            </a:r>
            <a:r>
              <a:rPr lang="en-US" sz="1200" dirty="0" err="1"/>
              <a:t>Sridha</a:t>
            </a:r>
            <a:r>
              <a:rPr lang="en-US" sz="1200" dirty="0"/>
              <a:t> Sridharan, and Iain Matthews. 2014. Large-Scale Analysis of Soccer Matches Using Spatiotemporal Tracking Data. In </a:t>
            </a:r>
            <a:r>
              <a:rPr lang="en-US" sz="1200" i="1" dirty="0"/>
              <a:t>2014 IEEE International Conference on Data Mining</a:t>
            </a:r>
            <a:r>
              <a:rPr lang="en-US" sz="1200" dirty="0"/>
              <a:t>. 725–730. </a:t>
            </a:r>
            <a:r>
              <a:rPr lang="en-US" sz="1200" dirty="0">
                <a:hlinkClick r:id="rId10"/>
              </a:rPr>
              <a:t>https://doi.org/10.1109/ICDM.2014.133</a:t>
            </a:r>
            <a:endParaRPr lang="en-US" sz="1200" dirty="0"/>
          </a:p>
          <a:p>
            <a:pPr marL="0" indent="0">
              <a:lnSpc>
                <a:spcPct val="100000"/>
              </a:lnSpc>
              <a:buNone/>
            </a:pPr>
            <a:r>
              <a:rPr lang="en-US" sz="1200" dirty="0"/>
              <a:t>[10] Toshihiro Tani, H Huang, and </a:t>
            </a:r>
            <a:r>
              <a:rPr lang="en-US" sz="1200" dirty="0" err="1"/>
              <a:t>Kyoji</a:t>
            </a:r>
            <a:r>
              <a:rPr lang="en-US" sz="1200" dirty="0"/>
              <a:t> Kawagoe. 2015. Sports Play Visualization System for American Football. In </a:t>
            </a:r>
            <a:r>
              <a:rPr lang="en-US" sz="1200" i="1" dirty="0"/>
              <a:t>Proceedings of the international multiconference of engineers and computer scientists</a:t>
            </a:r>
            <a:r>
              <a:rPr lang="en-US" sz="1200" dirty="0"/>
              <a:t>, Vol. 1.</a:t>
            </a:r>
          </a:p>
          <a:p>
            <a:pPr marL="0" indent="0">
              <a:lnSpc>
                <a:spcPct val="100000"/>
              </a:lnSpc>
              <a:buNone/>
            </a:pPr>
            <a:r>
              <a:rPr lang="en-US" sz="1200" dirty="0"/>
              <a:t>[11] The National Football League. 2021. NFL Big Data Bowl 2021. </a:t>
            </a:r>
            <a:r>
              <a:rPr lang="en-US" sz="1200" b="0" i="0" dirty="0">
                <a:effectLst/>
              </a:rPr>
              <a:t>Retrieved April 17th, 2023 </a:t>
            </a:r>
            <a:r>
              <a:rPr lang="en-US" sz="1200" dirty="0"/>
              <a:t>from </a:t>
            </a:r>
            <a:r>
              <a:rPr lang="en-US" sz="1200" dirty="0">
                <a:hlinkClick r:id="rId11"/>
              </a:rPr>
              <a:t>https://www.kaggle.com/competitions/nfl-big-data-bowl-2021/data</a:t>
            </a:r>
            <a:endParaRPr lang="en-US" sz="1200" dirty="0"/>
          </a:p>
          <a:p>
            <a:pPr marL="0" indent="0">
              <a:lnSpc>
                <a:spcPct val="100000"/>
              </a:lnSpc>
              <a:buNone/>
            </a:pPr>
            <a:r>
              <a:rPr lang="en-US" sz="1200" dirty="0"/>
              <a:t>[12] The National Football League. 2022. NFL Big Data Bowl 2023. Retrieved April 17th, 2023 from </a:t>
            </a:r>
            <a:r>
              <a:rPr lang="en-US" sz="1200" dirty="0">
                <a:hlinkClick r:id="rId12"/>
              </a:rPr>
              <a:t>https://www.kaggle.com/competitions/nfl-big-data-bowl-2023/data</a:t>
            </a:r>
            <a:endParaRPr lang="en-US" sz="1200" dirty="0"/>
          </a:p>
          <a:p>
            <a:pPr marL="0" indent="0">
              <a:lnSpc>
                <a:spcPct val="100000"/>
              </a:lnSpc>
              <a:buNone/>
            </a:pPr>
            <a:endParaRPr lang="en-US" sz="1200" dirty="0"/>
          </a:p>
          <a:p>
            <a:pPr marL="0" indent="0">
              <a:lnSpc>
                <a:spcPct val="100000"/>
              </a:lnSpc>
              <a:buNone/>
            </a:pPr>
            <a:endParaRPr lang="en-US" sz="1200" dirty="0"/>
          </a:p>
          <a:p>
            <a:pPr marL="0" indent="0">
              <a:lnSpc>
                <a:spcPct val="100000"/>
              </a:lnSpc>
              <a:buNone/>
            </a:pPr>
            <a:endParaRPr lang="en-US" sz="1200" dirty="0"/>
          </a:p>
          <a:p>
            <a:pPr marL="0" indent="0">
              <a:lnSpc>
                <a:spcPct val="100000"/>
              </a:lnSpc>
              <a:buNone/>
            </a:pPr>
            <a:endParaRPr lang="en-US" sz="1200" dirty="0"/>
          </a:p>
          <a:p>
            <a:pPr marL="0" indent="0">
              <a:lnSpc>
                <a:spcPct val="100000"/>
              </a:lnSpc>
              <a:buNone/>
            </a:pPr>
            <a:endParaRPr lang="en-US" sz="1200" dirty="0"/>
          </a:p>
        </p:txBody>
      </p:sp>
      <p:sp>
        <p:nvSpPr>
          <p:cNvPr id="4" name="Slide Number Placeholder 3">
            <a:extLst>
              <a:ext uri="{FF2B5EF4-FFF2-40B4-BE49-F238E27FC236}">
                <a16:creationId xmlns:a16="http://schemas.microsoft.com/office/drawing/2014/main" id="{5D36FE41-C9EB-5BAA-1FE7-21F484EF95B4}"/>
              </a:ext>
            </a:extLst>
          </p:cNvPr>
          <p:cNvSpPr>
            <a:spLocks noGrp="1"/>
          </p:cNvSpPr>
          <p:nvPr>
            <p:ph type="sldNum" sz="quarter" idx="12"/>
          </p:nvPr>
        </p:nvSpPr>
        <p:spPr/>
        <p:txBody>
          <a:bodyPr/>
          <a:lstStyle/>
          <a:p>
            <a:fld id="{5C35FCF4-C3EF-BD43-82E0-05BC237DAD2A}" type="slidenum">
              <a:rPr lang="en-US" smtClean="0"/>
              <a:pPr/>
              <a:t>23</a:t>
            </a:fld>
            <a:endParaRPr lang="en-US" dirty="0"/>
          </a:p>
        </p:txBody>
      </p:sp>
    </p:spTree>
    <p:extLst>
      <p:ext uri="{BB962C8B-B14F-4D97-AF65-F5344CB8AC3E}">
        <p14:creationId xmlns:p14="http://schemas.microsoft.com/office/powerpoint/2010/main" val="97133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47A4-5F54-FAF8-FE0A-CFE00BC715E2}"/>
              </a:ext>
            </a:extLst>
          </p:cNvPr>
          <p:cNvSpPr>
            <a:spLocks noGrp="1"/>
          </p:cNvSpPr>
          <p:nvPr>
            <p:ph type="ctrTitle"/>
          </p:nvPr>
        </p:nvSpPr>
        <p:spPr/>
        <p:txBody>
          <a:bodyPr/>
          <a:lstStyle/>
          <a:p>
            <a:r>
              <a:rPr lang="en-US" dirty="0"/>
              <a:t>Thank you for your time!</a:t>
            </a:r>
          </a:p>
        </p:txBody>
      </p:sp>
      <p:sp>
        <p:nvSpPr>
          <p:cNvPr id="3" name="Subtitle 2">
            <a:extLst>
              <a:ext uri="{FF2B5EF4-FFF2-40B4-BE49-F238E27FC236}">
                <a16:creationId xmlns:a16="http://schemas.microsoft.com/office/drawing/2014/main" id="{D7A37967-45DF-364C-07A6-C44AAA1F7B79}"/>
              </a:ext>
            </a:extLst>
          </p:cNvPr>
          <p:cNvSpPr>
            <a:spLocks noGrp="1"/>
          </p:cNvSpPr>
          <p:nvPr>
            <p:ph type="subTitle" idx="1"/>
          </p:nvPr>
        </p:nvSpPr>
        <p:spPr/>
        <p:txBody>
          <a:bodyPr/>
          <a:lstStyle/>
          <a:p>
            <a:r>
              <a:rPr lang="en-US" dirty="0"/>
              <a:t>Do you have any questions?</a:t>
            </a:r>
          </a:p>
        </p:txBody>
      </p:sp>
      <p:sp>
        <p:nvSpPr>
          <p:cNvPr id="4" name="Text Placeholder 3">
            <a:extLst>
              <a:ext uri="{FF2B5EF4-FFF2-40B4-BE49-F238E27FC236}">
                <a16:creationId xmlns:a16="http://schemas.microsoft.com/office/drawing/2014/main" id="{77CFE6B2-2829-7692-5859-CD1D79EEC57C}"/>
              </a:ext>
            </a:extLst>
          </p:cNvPr>
          <p:cNvSpPr>
            <a:spLocks noGrp="1"/>
          </p:cNvSpPr>
          <p:nvPr>
            <p:ph type="body" sz="quarter" idx="10"/>
          </p:nvPr>
        </p:nvSpPr>
        <p:spPr/>
        <p:txBody>
          <a:bodyPr/>
          <a:lstStyle/>
          <a:p>
            <a:r>
              <a:rPr lang="en-US" dirty="0"/>
              <a:t>Alejandro Escobar</a:t>
            </a:r>
          </a:p>
          <a:p>
            <a:r>
              <a:rPr lang="en-US" dirty="0">
                <a:solidFill>
                  <a:srgbClr val="FFFF00"/>
                </a:solidFill>
                <a:hlinkClick r:id="rId3">
                  <a:extLst>
                    <a:ext uri="{A12FA001-AC4F-418D-AE19-62706E023703}">
                      <ahyp:hlinkClr xmlns:ahyp="http://schemas.microsoft.com/office/drawing/2018/hyperlinkcolor" val="tx"/>
                    </a:ext>
                  </a:extLst>
                </a:hlinkClick>
              </a:rPr>
              <a:t>alejandro.escobar1@ucalgary.ca</a:t>
            </a:r>
            <a:endParaRPr lang="en-US" dirty="0">
              <a:solidFill>
                <a:srgbClr val="FFFF00"/>
              </a:solidFill>
            </a:endParaRPr>
          </a:p>
        </p:txBody>
      </p:sp>
    </p:spTree>
    <p:extLst>
      <p:ext uri="{BB962C8B-B14F-4D97-AF65-F5344CB8AC3E}">
        <p14:creationId xmlns:p14="http://schemas.microsoft.com/office/powerpoint/2010/main" val="3308332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DB06-4A66-0971-AC18-5AD9C0CBC580}"/>
              </a:ext>
            </a:extLst>
          </p:cNvPr>
          <p:cNvSpPr>
            <a:spLocks noGrp="1"/>
          </p:cNvSpPr>
          <p:nvPr>
            <p:ph type="title"/>
          </p:nvPr>
        </p:nvSpPr>
        <p:spPr/>
        <p:txBody>
          <a:bodyPr/>
          <a:lstStyle/>
          <a:p>
            <a:r>
              <a:rPr lang="en-US" dirty="0"/>
              <a:t>Graphical User Interface (GUI)</a:t>
            </a:r>
          </a:p>
        </p:txBody>
      </p:sp>
      <p:sp>
        <p:nvSpPr>
          <p:cNvPr id="4" name="Slide Number Placeholder 3">
            <a:extLst>
              <a:ext uri="{FF2B5EF4-FFF2-40B4-BE49-F238E27FC236}">
                <a16:creationId xmlns:a16="http://schemas.microsoft.com/office/drawing/2014/main" id="{5B3BB0A1-7B9A-9994-7B2B-89B8456CDE27}"/>
              </a:ext>
            </a:extLst>
          </p:cNvPr>
          <p:cNvSpPr>
            <a:spLocks noGrp="1"/>
          </p:cNvSpPr>
          <p:nvPr>
            <p:ph type="sldNum" sz="quarter" idx="12"/>
          </p:nvPr>
        </p:nvSpPr>
        <p:spPr/>
        <p:txBody>
          <a:bodyPr/>
          <a:lstStyle/>
          <a:p>
            <a:fld id="{5C35FCF4-C3EF-BD43-82E0-05BC237DAD2A}" type="slidenum">
              <a:rPr lang="en-US" smtClean="0"/>
              <a:pPr/>
              <a:t>25</a:t>
            </a:fld>
            <a:endParaRPr lang="en-US" dirty="0"/>
          </a:p>
        </p:txBody>
      </p:sp>
      <p:pic>
        <p:nvPicPr>
          <p:cNvPr id="5" name="NFL Defensive Trajectory Prediction - Person 1 - Microsoft​ Edge Dev 2023-04-16 17-59-39_Trim">
            <a:hlinkClick r:id="" action="ppaction://media"/>
            <a:extLst>
              <a:ext uri="{FF2B5EF4-FFF2-40B4-BE49-F238E27FC236}">
                <a16:creationId xmlns:a16="http://schemas.microsoft.com/office/drawing/2014/main" id="{790091E9-6499-8212-22E7-AC326C2EC9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999"/>
          </a:xfrm>
          <a:prstGeom prst="rect">
            <a:avLst/>
          </a:prstGeom>
        </p:spPr>
      </p:pic>
    </p:spTree>
    <p:extLst>
      <p:ext uri="{BB962C8B-B14F-4D97-AF65-F5344CB8AC3E}">
        <p14:creationId xmlns:p14="http://schemas.microsoft.com/office/powerpoint/2010/main" val="119962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D97D-8ECB-13F3-AB9B-CC572CF05505}"/>
              </a:ext>
            </a:extLst>
          </p:cNvPr>
          <p:cNvSpPr>
            <a:spLocks noGrp="1"/>
          </p:cNvSpPr>
          <p:nvPr>
            <p:ph type="title"/>
          </p:nvPr>
        </p:nvSpPr>
        <p:spPr/>
        <p:txBody>
          <a:bodyPr/>
          <a:lstStyle/>
          <a:p>
            <a:r>
              <a:rPr lang="en-US" dirty="0"/>
              <a:t>Extreme Use Case</a:t>
            </a:r>
          </a:p>
        </p:txBody>
      </p:sp>
      <p:sp>
        <p:nvSpPr>
          <p:cNvPr id="3" name="Content Placeholder 2">
            <a:extLst>
              <a:ext uri="{FF2B5EF4-FFF2-40B4-BE49-F238E27FC236}">
                <a16:creationId xmlns:a16="http://schemas.microsoft.com/office/drawing/2014/main" id="{F4F5BC9D-621A-B352-DB4C-7C921FAD5B4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85B7D05-D729-67D3-43F4-4470FEE6E27A}"/>
              </a:ext>
            </a:extLst>
          </p:cNvPr>
          <p:cNvSpPr>
            <a:spLocks noGrp="1"/>
          </p:cNvSpPr>
          <p:nvPr>
            <p:ph type="sldNum" sz="quarter" idx="12"/>
          </p:nvPr>
        </p:nvSpPr>
        <p:spPr/>
        <p:txBody>
          <a:bodyPr/>
          <a:lstStyle/>
          <a:p>
            <a:fld id="{5C35FCF4-C3EF-BD43-82E0-05BC237DAD2A}" type="slidenum">
              <a:rPr lang="en-US" smtClean="0"/>
              <a:pPr/>
              <a:t>26</a:t>
            </a:fld>
            <a:endParaRPr lang="en-US" dirty="0"/>
          </a:p>
        </p:txBody>
      </p:sp>
      <p:pic>
        <p:nvPicPr>
          <p:cNvPr id="6" name="Picture 5">
            <a:extLst>
              <a:ext uri="{FF2B5EF4-FFF2-40B4-BE49-F238E27FC236}">
                <a16:creationId xmlns:a16="http://schemas.microsoft.com/office/drawing/2014/main" id="{BB4490BE-A50E-A901-76EE-93A3A96AADD5}"/>
              </a:ext>
            </a:extLst>
          </p:cNvPr>
          <p:cNvPicPr>
            <a:picLocks noChangeAspect="1"/>
          </p:cNvPicPr>
          <p:nvPr/>
        </p:nvPicPr>
        <p:blipFill>
          <a:blip r:embed="rId2"/>
          <a:stretch>
            <a:fillRect/>
          </a:stretch>
        </p:blipFill>
        <p:spPr>
          <a:xfrm>
            <a:off x="562628" y="1107881"/>
            <a:ext cx="11300271" cy="5750119"/>
          </a:xfrm>
          <a:prstGeom prst="rect">
            <a:avLst/>
          </a:prstGeom>
        </p:spPr>
      </p:pic>
    </p:spTree>
    <p:extLst>
      <p:ext uri="{BB962C8B-B14F-4D97-AF65-F5344CB8AC3E}">
        <p14:creationId xmlns:p14="http://schemas.microsoft.com/office/powerpoint/2010/main" val="278288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D97D-8ECB-13F3-AB9B-CC572CF05505}"/>
              </a:ext>
            </a:extLst>
          </p:cNvPr>
          <p:cNvSpPr>
            <a:spLocks noGrp="1"/>
          </p:cNvSpPr>
          <p:nvPr>
            <p:ph type="title"/>
          </p:nvPr>
        </p:nvSpPr>
        <p:spPr/>
        <p:txBody>
          <a:bodyPr/>
          <a:lstStyle/>
          <a:p>
            <a:r>
              <a:rPr lang="en-US" dirty="0"/>
              <a:t>Extreme Use Case</a:t>
            </a:r>
          </a:p>
        </p:txBody>
      </p:sp>
      <p:sp>
        <p:nvSpPr>
          <p:cNvPr id="3" name="Content Placeholder 2">
            <a:extLst>
              <a:ext uri="{FF2B5EF4-FFF2-40B4-BE49-F238E27FC236}">
                <a16:creationId xmlns:a16="http://schemas.microsoft.com/office/drawing/2014/main" id="{F4F5BC9D-621A-B352-DB4C-7C921FAD5B4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85B7D05-D729-67D3-43F4-4470FEE6E27A}"/>
              </a:ext>
            </a:extLst>
          </p:cNvPr>
          <p:cNvSpPr>
            <a:spLocks noGrp="1"/>
          </p:cNvSpPr>
          <p:nvPr>
            <p:ph type="sldNum" sz="quarter" idx="12"/>
          </p:nvPr>
        </p:nvSpPr>
        <p:spPr/>
        <p:txBody>
          <a:bodyPr/>
          <a:lstStyle/>
          <a:p>
            <a:fld id="{5C35FCF4-C3EF-BD43-82E0-05BC237DAD2A}" type="slidenum">
              <a:rPr lang="en-US" smtClean="0"/>
              <a:pPr/>
              <a:t>27</a:t>
            </a:fld>
            <a:endParaRPr lang="en-US" dirty="0"/>
          </a:p>
        </p:txBody>
      </p:sp>
      <p:pic>
        <p:nvPicPr>
          <p:cNvPr id="7" name="Picture 6">
            <a:extLst>
              <a:ext uri="{FF2B5EF4-FFF2-40B4-BE49-F238E27FC236}">
                <a16:creationId xmlns:a16="http://schemas.microsoft.com/office/drawing/2014/main" id="{68A669FE-CD30-105C-F52C-7760BBA455EB}"/>
              </a:ext>
            </a:extLst>
          </p:cNvPr>
          <p:cNvPicPr>
            <a:picLocks noChangeAspect="1"/>
          </p:cNvPicPr>
          <p:nvPr/>
        </p:nvPicPr>
        <p:blipFill>
          <a:blip r:embed="rId2"/>
          <a:stretch>
            <a:fillRect/>
          </a:stretch>
        </p:blipFill>
        <p:spPr>
          <a:xfrm>
            <a:off x="549760" y="1172062"/>
            <a:ext cx="11552465" cy="6452975"/>
          </a:xfrm>
          <a:prstGeom prst="rect">
            <a:avLst/>
          </a:prstGeom>
        </p:spPr>
      </p:pic>
    </p:spTree>
    <p:extLst>
      <p:ext uri="{BB962C8B-B14F-4D97-AF65-F5344CB8AC3E}">
        <p14:creationId xmlns:p14="http://schemas.microsoft.com/office/powerpoint/2010/main" val="446536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D97D-8ECB-13F3-AB9B-CC572CF05505}"/>
              </a:ext>
            </a:extLst>
          </p:cNvPr>
          <p:cNvSpPr>
            <a:spLocks noGrp="1"/>
          </p:cNvSpPr>
          <p:nvPr>
            <p:ph type="title"/>
          </p:nvPr>
        </p:nvSpPr>
        <p:spPr/>
        <p:txBody>
          <a:bodyPr/>
          <a:lstStyle/>
          <a:p>
            <a:r>
              <a:rPr lang="en-US" dirty="0"/>
              <a:t>Adjusting Line of Scrimmage</a:t>
            </a:r>
          </a:p>
        </p:txBody>
      </p:sp>
      <p:sp>
        <p:nvSpPr>
          <p:cNvPr id="3" name="Content Placeholder 2">
            <a:extLst>
              <a:ext uri="{FF2B5EF4-FFF2-40B4-BE49-F238E27FC236}">
                <a16:creationId xmlns:a16="http://schemas.microsoft.com/office/drawing/2014/main" id="{F4F5BC9D-621A-B352-DB4C-7C921FAD5B4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85B7D05-D729-67D3-43F4-4470FEE6E27A}"/>
              </a:ext>
            </a:extLst>
          </p:cNvPr>
          <p:cNvSpPr>
            <a:spLocks noGrp="1"/>
          </p:cNvSpPr>
          <p:nvPr>
            <p:ph type="sldNum" sz="quarter" idx="12"/>
          </p:nvPr>
        </p:nvSpPr>
        <p:spPr/>
        <p:txBody>
          <a:bodyPr/>
          <a:lstStyle/>
          <a:p>
            <a:fld id="{5C35FCF4-C3EF-BD43-82E0-05BC237DAD2A}" type="slidenum">
              <a:rPr lang="en-US" smtClean="0"/>
              <a:pPr/>
              <a:t>28</a:t>
            </a:fld>
            <a:endParaRPr lang="en-US" dirty="0"/>
          </a:p>
        </p:txBody>
      </p:sp>
      <p:pic>
        <p:nvPicPr>
          <p:cNvPr id="6" name="Picture 5">
            <a:extLst>
              <a:ext uri="{FF2B5EF4-FFF2-40B4-BE49-F238E27FC236}">
                <a16:creationId xmlns:a16="http://schemas.microsoft.com/office/drawing/2014/main" id="{C2DE68E3-FFE5-B3A2-0B34-F8000FE6E6C8}"/>
              </a:ext>
            </a:extLst>
          </p:cNvPr>
          <p:cNvPicPr>
            <a:picLocks noChangeAspect="1"/>
          </p:cNvPicPr>
          <p:nvPr/>
        </p:nvPicPr>
        <p:blipFill>
          <a:blip r:embed="rId2"/>
          <a:stretch>
            <a:fillRect/>
          </a:stretch>
        </p:blipFill>
        <p:spPr>
          <a:xfrm>
            <a:off x="0" y="1077239"/>
            <a:ext cx="12192000" cy="5842513"/>
          </a:xfrm>
          <a:prstGeom prst="rect">
            <a:avLst/>
          </a:prstGeom>
        </p:spPr>
      </p:pic>
    </p:spTree>
    <p:extLst>
      <p:ext uri="{BB962C8B-B14F-4D97-AF65-F5344CB8AC3E}">
        <p14:creationId xmlns:p14="http://schemas.microsoft.com/office/powerpoint/2010/main" val="172643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D97D-8ECB-13F3-AB9B-CC572CF05505}"/>
              </a:ext>
            </a:extLst>
          </p:cNvPr>
          <p:cNvSpPr>
            <a:spLocks noGrp="1"/>
          </p:cNvSpPr>
          <p:nvPr>
            <p:ph type="title"/>
          </p:nvPr>
        </p:nvSpPr>
        <p:spPr/>
        <p:txBody>
          <a:bodyPr/>
          <a:lstStyle/>
          <a:p>
            <a:r>
              <a:rPr lang="en-US" dirty="0"/>
              <a:t>Adjusting Line of Scrimmage</a:t>
            </a:r>
          </a:p>
        </p:txBody>
      </p:sp>
      <p:sp>
        <p:nvSpPr>
          <p:cNvPr id="3" name="Content Placeholder 2">
            <a:extLst>
              <a:ext uri="{FF2B5EF4-FFF2-40B4-BE49-F238E27FC236}">
                <a16:creationId xmlns:a16="http://schemas.microsoft.com/office/drawing/2014/main" id="{F4F5BC9D-621A-B352-DB4C-7C921FAD5B4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85B7D05-D729-67D3-43F4-4470FEE6E27A}"/>
              </a:ext>
            </a:extLst>
          </p:cNvPr>
          <p:cNvSpPr>
            <a:spLocks noGrp="1"/>
          </p:cNvSpPr>
          <p:nvPr>
            <p:ph type="sldNum" sz="quarter" idx="12"/>
          </p:nvPr>
        </p:nvSpPr>
        <p:spPr/>
        <p:txBody>
          <a:bodyPr/>
          <a:lstStyle/>
          <a:p>
            <a:fld id="{5C35FCF4-C3EF-BD43-82E0-05BC237DAD2A}" type="slidenum">
              <a:rPr lang="en-US" smtClean="0"/>
              <a:pPr/>
              <a:t>29</a:t>
            </a:fld>
            <a:endParaRPr lang="en-US" dirty="0"/>
          </a:p>
        </p:txBody>
      </p:sp>
      <p:pic>
        <p:nvPicPr>
          <p:cNvPr id="7" name="Picture 6">
            <a:extLst>
              <a:ext uri="{FF2B5EF4-FFF2-40B4-BE49-F238E27FC236}">
                <a16:creationId xmlns:a16="http://schemas.microsoft.com/office/drawing/2014/main" id="{E272BA34-8219-E3E3-CC36-7867E6106B85}"/>
              </a:ext>
            </a:extLst>
          </p:cNvPr>
          <p:cNvPicPr>
            <a:picLocks noChangeAspect="1"/>
          </p:cNvPicPr>
          <p:nvPr/>
        </p:nvPicPr>
        <p:blipFill>
          <a:blip r:embed="rId2"/>
          <a:stretch>
            <a:fillRect/>
          </a:stretch>
        </p:blipFill>
        <p:spPr>
          <a:xfrm>
            <a:off x="0" y="1077239"/>
            <a:ext cx="12192000" cy="5878990"/>
          </a:xfrm>
          <a:prstGeom prst="rect">
            <a:avLst/>
          </a:prstGeom>
        </p:spPr>
      </p:pic>
    </p:spTree>
    <p:extLst>
      <p:ext uri="{BB962C8B-B14F-4D97-AF65-F5344CB8AC3E}">
        <p14:creationId xmlns:p14="http://schemas.microsoft.com/office/powerpoint/2010/main" val="983779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49FC-91C4-7E4C-B0DF-F13D8EA4BEBD}"/>
              </a:ext>
            </a:extLst>
          </p:cNvPr>
          <p:cNvSpPr>
            <a:spLocks noGrp="1"/>
          </p:cNvSpPr>
          <p:nvPr>
            <p:ph type="title"/>
          </p:nvPr>
        </p:nvSpPr>
        <p:spPr/>
        <p:txBody>
          <a:bodyPr/>
          <a:lstStyle/>
          <a:p>
            <a:r>
              <a:rPr lang="en-US" dirty="0"/>
              <a:t>Research Motivation/Goals</a:t>
            </a:r>
          </a:p>
        </p:txBody>
      </p:sp>
      <p:sp>
        <p:nvSpPr>
          <p:cNvPr id="3" name="Content Placeholder 2">
            <a:extLst>
              <a:ext uri="{FF2B5EF4-FFF2-40B4-BE49-F238E27FC236}">
                <a16:creationId xmlns:a16="http://schemas.microsoft.com/office/drawing/2014/main" id="{E1735D7C-6796-A142-AA52-64D0BC4724F8}"/>
              </a:ext>
            </a:extLst>
          </p:cNvPr>
          <p:cNvSpPr>
            <a:spLocks noGrp="1"/>
          </p:cNvSpPr>
          <p:nvPr>
            <p:ph idx="1"/>
          </p:nvPr>
        </p:nvSpPr>
        <p:spPr>
          <a:xfrm>
            <a:off x="562628" y="1802022"/>
            <a:ext cx="10515600" cy="4351338"/>
          </a:xfrm>
        </p:spPr>
        <p:txBody>
          <a:bodyPr/>
          <a:lstStyle/>
          <a:p>
            <a:r>
              <a:rPr lang="en-US" dirty="0"/>
              <a:t>Produce a predictive model for defensive player trajectory.</a:t>
            </a:r>
          </a:p>
          <a:p>
            <a:pPr lvl="1"/>
            <a:r>
              <a:rPr lang="en-US" dirty="0"/>
              <a:t>Use player tracking data from the Big Data Bowl to generate sequences [2,3].</a:t>
            </a:r>
          </a:p>
          <a:p>
            <a:pPr lvl="1"/>
            <a:r>
              <a:rPr lang="en-US" dirty="0"/>
              <a:t>Train a Long Short-Term Memory model trained using sequence pairs.</a:t>
            </a:r>
          </a:p>
          <a:p>
            <a:r>
              <a:rPr lang="en-US" dirty="0"/>
              <a:t>Provide an interactive coaching tool through a Graphical User Interface (GUI) that integrates the model.</a:t>
            </a:r>
          </a:p>
          <a:p>
            <a:pPr lvl="1"/>
            <a:r>
              <a:rPr lang="en-US" dirty="0"/>
              <a:t>Allow users to interact and provide input to the underlying model.</a:t>
            </a:r>
          </a:p>
          <a:p>
            <a:pPr lvl="1"/>
            <a:r>
              <a:rPr lang="en-US" dirty="0"/>
              <a:t>Allow users to select from precomputed sequences of offensive players.</a:t>
            </a:r>
          </a:p>
          <a:p>
            <a:endParaRPr lang="en-US" dirty="0"/>
          </a:p>
          <a:p>
            <a:endParaRPr lang="en-US" dirty="0"/>
          </a:p>
        </p:txBody>
      </p:sp>
      <p:sp>
        <p:nvSpPr>
          <p:cNvPr id="4" name="Slide Number Placeholder 3">
            <a:extLst>
              <a:ext uri="{FF2B5EF4-FFF2-40B4-BE49-F238E27FC236}">
                <a16:creationId xmlns:a16="http://schemas.microsoft.com/office/drawing/2014/main" id="{FD5BA6A9-CEA9-1F48-8C2B-13EE0DAE8F71}"/>
              </a:ext>
            </a:extLst>
          </p:cNvPr>
          <p:cNvSpPr>
            <a:spLocks noGrp="1"/>
          </p:cNvSpPr>
          <p:nvPr>
            <p:ph type="sldNum" sz="quarter" idx="12"/>
          </p:nvPr>
        </p:nvSpPr>
        <p:spPr/>
        <p:txBody>
          <a:bodyPr/>
          <a:lstStyle/>
          <a:p>
            <a:fld id="{5C35FCF4-C3EF-BD43-82E0-05BC237DAD2A}" type="slidenum">
              <a:rPr lang="en-US" smtClean="0"/>
              <a:pPr/>
              <a:t>3</a:t>
            </a:fld>
            <a:endParaRPr lang="en-US" dirty="0"/>
          </a:p>
        </p:txBody>
      </p:sp>
      <p:pic>
        <p:nvPicPr>
          <p:cNvPr id="6" name="Picture 5" descr="A picture containing text, blackboard&#10;&#10;Description automatically generated">
            <a:extLst>
              <a:ext uri="{FF2B5EF4-FFF2-40B4-BE49-F238E27FC236}">
                <a16:creationId xmlns:a16="http://schemas.microsoft.com/office/drawing/2014/main" id="{DBA3B02B-E7B8-B2A9-F17E-B94B48C4A4E9}"/>
              </a:ext>
            </a:extLst>
          </p:cNvPr>
          <p:cNvPicPr>
            <a:picLocks noChangeAspect="1"/>
          </p:cNvPicPr>
          <p:nvPr/>
        </p:nvPicPr>
        <p:blipFill>
          <a:blip r:embed="rId3"/>
          <a:stretch>
            <a:fillRect/>
          </a:stretch>
        </p:blipFill>
        <p:spPr>
          <a:xfrm>
            <a:off x="8127718" y="5054456"/>
            <a:ext cx="2235165" cy="1490110"/>
          </a:xfrm>
          <a:prstGeom prst="rect">
            <a:avLst/>
          </a:prstGeom>
        </p:spPr>
      </p:pic>
    </p:spTree>
    <p:extLst>
      <p:ext uri="{BB962C8B-B14F-4D97-AF65-F5344CB8AC3E}">
        <p14:creationId xmlns:p14="http://schemas.microsoft.com/office/powerpoint/2010/main" val="3097845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D97D-8ECB-13F3-AB9B-CC572CF05505}"/>
              </a:ext>
            </a:extLst>
          </p:cNvPr>
          <p:cNvSpPr>
            <a:spLocks noGrp="1"/>
          </p:cNvSpPr>
          <p:nvPr>
            <p:ph type="title"/>
          </p:nvPr>
        </p:nvSpPr>
        <p:spPr/>
        <p:txBody>
          <a:bodyPr/>
          <a:lstStyle/>
          <a:p>
            <a:r>
              <a:rPr lang="en-US" dirty="0"/>
              <a:t>Clustering 2021/2023 VS 2021 Data</a:t>
            </a:r>
          </a:p>
        </p:txBody>
      </p:sp>
      <p:sp>
        <p:nvSpPr>
          <p:cNvPr id="4" name="Slide Number Placeholder 3">
            <a:extLst>
              <a:ext uri="{FF2B5EF4-FFF2-40B4-BE49-F238E27FC236}">
                <a16:creationId xmlns:a16="http://schemas.microsoft.com/office/drawing/2014/main" id="{885B7D05-D729-67D3-43F4-4470FEE6E27A}"/>
              </a:ext>
            </a:extLst>
          </p:cNvPr>
          <p:cNvSpPr>
            <a:spLocks noGrp="1"/>
          </p:cNvSpPr>
          <p:nvPr>
            <p:ph type="sldNum" sz="quarter" idx="12"/>
          </p:nvPr>
        </p:nvSpPr>
        <p:spPr/>
        <p:txBody>
          <a:bodyPr/>
          <a:lstStyle/>
          <a:p>
            <a:fld id="{5C35FCF4-C3EF-BD43-82E0-05BC237DAD2A}" type="slidenum">
              <a:rPr lang="en-US" smtClean="0"/>
              <a:pPr/>
              <a:t>30</a:t>
            </a:fld>
            <a:endParaRPr lang="en-US" dirty="0"/>
          </a:p>
        </p:txBody>
      </p:sp>
      <p:pic>
        <p:nvPicPr>
          <p:cNvPr id="6" name="Picture 5" descr="A picture containing chart&#10;&#10;Description automatically generated">
            <a:extLst>
              <a:ext uri="{FF2B5EF4-FFF2-40B4-BE49-F238E27FC236}">
                <a16:creationId xmlns:a16="http://schemas.microsoft.com/office/drawing/2014/main" id="{4074A2EA-41DC-97EE-1E73-0844B264363D}"/>
              </a:ext>
            </a:extLst>
          </p:cNvPr>
          <p:cNvPicPr>
            <a:picLocks noChangeAspect="1"/>
          </p:cNvPicPr>
          <p:nvPr/>
        </p:nvPicPr>
        <p:blipFill>
          <a:blip r:embed="rId3"/>
          <a:stretch>
            <a:fillRect/>
          </a:stretch>
        </p:blipFill>
        <p:spPr>
          <a:xfrm>
            <a:off x="5234620" y="1598857"/>
            <a:ext cx="3005099" cy="2203739"/>
          </a:xfrm>
          <a:prstGeom prst="rect">
            <a:avLst/>
          </a:prstGeom>
        </p:spPr>
      </p:pic>
      <p:pic>
        <p:nvPicPr>
          <p:cNvPr id="9" name="Picture 8" descr="Chart, scatter chart&#10;&#10;Description automatically generated">
            <a:extLst>
              <a:ext uri="{FF2B5EF4-FFF2-40B4-BE49-F238E27FC236}">
                <a16:creationId xmlns:a16="http://schemas.microsoft.com/office/drawing/2014/main" id="{8BD6D9F7-E834-0EEC-0DA4-F087F3603179}"/>
              </a:ext>
            </a:extLst>
          </p:cNvPr>
          <p:cNvPicPr>
            <a:picLocks noChangeAspect="1"/>
          </p:cNvPicPr>
          <p:nvPr/>
        </p:nvPicPr>
        <p:blipFill>
          <a:blip r:embed="rId4"/>
          <a:stretch>
            <a:fillRect/>
          </a:stretch>
        </p:blipFill>
        <p:spPr>
          <a:xfrm>
            <a:off x="1450102" y="1615785"/>
            <a:ext cx="3033090" cy="2224266"/>
          </a:xfrm>
          <a:prstGeom prst="rect">
            <a:avLst/>
          </a:prstGeom>
        </p:spPr>
      </p:pic>
      <p:pic>
        <p:nvPicPr>
          <p:cNvPr id="11" name="Picture 10" descr="Chart&#10;&#10;Description automatically generated">
            <a:extLst>
              <a:ext uri="{FF2B5EF4-FFF2-40B4-BE49-F238E27FC236}">
                <a16:creationId xmlns:a16="http://schemas.microsoft.com/office/drawing/2014/main" id="{C8F476D3-B44D-498A-22B6-06CA5E7ECB66}"/>
              </a:ext>
            </a:extLst>
          </p:cNvPr>
          <p:cNvPicPr>
            <a:picLocks noChangeAspect="1"/>
          </p:cNvPicPr>
          <p:nvPr/>
        </p:nvPicPr>
        <p:blipFill>
          <a:blip r:embed="rId5"/>
          <a:stretch>
            <a:fillRect/>
          </a:stretch>
        </p:blipFill>
        <p:spPr>
          <a:xfrm>
            <a:off x="9209846" y="1644674"/>
            <a:ext cx="2864130" cy="2100362"/>
          </a:xfrm>
          <a:prstGeom prst="rect">
            <a:avLst/>
          </a:prstGeom>
        </p:spPr>
      </p:pic>
      <p:pic>
        <p:nvPicPr>
          <p:cNvPr id="12" name="Picture 11" descr="A picture containing chart&#10;&#10;Description automatically generated">
            <a:extLst>
              <a:ext uri="{FF2B5EF4-FFF2-40B4-BE49-F238E27FC236}">
                <a16:creationId xmlns:a16="http://schemas.microsoft.com/office/drawing/2014/main" id="{B7B138DD-2A8A-A82F-EDA6-A4823D4B607F}"/>
              </a:ext>
            </a:extLst>
          </p:cNvPr>
          <p:cNvPicPr>
            <a:picLocks noChangeAspect="1"/>
          </p:cNvPicPr>
          <p:nvPr/>
        </p:nvPicPr>
        <p:blipFill>
          <a:blip r:embed="rId6"/>
          <a:stretch>
            <a:fillRect/>
          </a:stretch>
        </p:blipFill>
        <p:spPr>
          <a:xfrm>
            <a:off x="5276608" y="4369144"/>
            <a:ext cx="2977106" cy="2183212"/>
          </a:xfrm>
          <a:prstGeom prst="rect">
            <a:avLst/>
          </a:prstGeom>
        </p:spPr>
      </p:pic>
      <p:pic>
        <p:nvPicPr>
          <p:cNvPr id="13" name="Content Placeholder 5" descr="Chart, scatter chart&#10;&#10;Description automatically generated">
            <a:extLst>
              <a:ext uri="{FF2B5EF4-FFF2-40B4-BE49-F238E27FC236}">
                <a16:creationId xmlns:a16="http://schemas.microsoft.com/office/drawing/2014/main" id="{3E7121C4-8CA7-065A-A6A7-B331F036BA46}"/>
              </a:ext>
            </a:extLst>
          </p:cNvPr>
          <p:cNvPicPr>
            <a:picLocks noGrp="1" noChangeAspect="1"/>
          </p:cNvPicPr>
          <p:nvPr>
            <p:ph idx="1"/>
          </p:nvPr>
        </p:nvPicPr>
        <p:blipFill>
          <a:blip r:embed="rId7"/>
          <a:stretch>
            <a:fillRect/>
          </a:stretch>
        </p:blipFill>
        <p:spPr>
          <a:xfrm>
            <a:off x="1450102" y="4369144"/>
            <a:ext cx="2977106" cy="2183212"/>
          </a:xfrm>
        </p:spPr>
      </p:pic>
      <p:pic>
        <p:nvPicPr>
          <p:cNvPr id="14" name="Picture 13" descr="Chart&#10;&#10;Description automatically generated">
            <a:extLst>
              <a:ext uri="{FF2B5EF4-FFF2-40B4-BE49-F238E27FC236}">
                <a16:creationId xmlns:a16="http://schemas.microsoft.com/office/drawing/2014/main" id="{DB0A25F1-BB85-940C-26EC-592FE800B24E}"/>
              </a:ext>
            </a:extLst>
          </p:cNvPr>
          <p:cNvPicPr>
            <a:picLocks noChangeAspect="1"/>
          </p:cNvPicPr>
          <p:nvPr/>
        </p:nvPicPr>
        <p:blipFill>
          <a:blip r:embed="rId8"/>
          <a:stretch>
            <a:fillRect/>
          </a:stretch>
        </p:blipFill>
        <p:spPr>
          <a:xfrm>
            <a:off x="9136609" y="4369144"/>
            <a:ext cx="2977106" cy="2183212"/>
          </a:xfrm>
          <a:prstGeom prst="rect">
            <a:avLst/>
          </a:prstGeom>
        </p:spPr>
      </p:pic>
      <p:sp>
        <p:nvSpPr>
          <p:cNvPr id="15" name="TextBox 14">
            <a:extLst>
              <a:ext uri="{FF2B5EF4-FFF2-40B4-BE49-F238E27FC236}">
                <a16:creationId xmlns:a16="http://schemas.microsoft.com/office/drawing/2014/main" id="{A28CAB23-F04C-2E18-840C-434DBBD89191}"/>
              </a:ext>
            </a:extLst>
          </p:cNvPr>
          <p:cNvSpPr txBox="1"/>
          <p:nvPr/>
        </p:nvSpPr>
        <p:spPr>
          <a:xfrm>
            <a:off x="1304638" y="3960878"/>
            <a:ext cx="3089073" cy="369332"/>
          </a:xfrm>
          <a:prstGeom prst="rect">
            <a:avLst/>
          </a:prstGeom>
          <a:noFill/>
        </p:spPr>
        <p:txBody>
          <a:bodyPr wrap="square" rtlCol="0">
            <a:spAutoFit/>
          </a:bodyPr>
          <a:lstStyle/>
          <a:p>
            <a:pPr algn="ctr"/>
            <a:r>
              <a:rPr lang="en-US" b="1" dirty="0"/>
              <a:t>Cluster 1</a:t>
            </a:r>
          </a:p>
        </p:txBody>
      </p:sp>
      <p:sp>
        <p:nvSpPr>
          <p:cNvPr id="16" name="TextBox 15">
            <a:extLst>
              <a:ext uri="{FF2B5EF4-FFF2-40B4-BE49-F238E27FC236}">
                <a16:creationId xmlns:a16="http://schemas.microsoft.com/office/drawing/2014/main" id="{842436C5-8945-812F-B754-996C7B4421CE}"/>
              </a:ext>
            </a:extLst>
          </p:cNvPr>
          <p:cNvSpPr txBox="1"/>
          <p:nvPr/>
        </p:nvSpPr>
        <p:spPr>
          <a:xfrm>
            <a:off x="5192632" y="3999812"/>
            <a:ext cx="3089073" cy="369332"/>
          </a:xfrm>
          <a:prstGeom prst="rect">
            <a:avLst/>
          </a:prstGeom>
          <a:noFill/>
        </p:spPr>
        <p:txBody>
          <a:bodyPr wrap="square" rtlCol="0">
            <a:spAutoFit/>
          </a:bodyPr>
          <a:lstStyle/>
          <a:p>
            <a:pPr algn="ctr"/>
            <a:r>
              <a:rPr lang="en-US" b="1" dirty="0"/>
              <a:t>Cluster 3</a:t>
            </a:r>
          </a:p>
        </p:txBody>
      </p:sp>
      <p:sp>
        <p:nvSpPr>
          <p:cNvPr id="17" name="TextBox 16">
            <a:extLst>
              <a:ext uri="{FF2B5EF4-FFF2-40B4-BE49-F238E27FC236}">
                <a16:creationId xmlns:a16="http://schemas.microsoft.com/office/drawing/2014/main" id="{61B2BDF3-AFC3-EC87-F178-EEDE5AC40261}"/>
              </a:ext>
            </a:extLst>
          </p:cNvPr>
          <p:cNvSpPr txBox="1"/>
          <p:nvPr/>
        </p:nvSpPr>
        <p:spPr>
          <a:xfrm>
            <a:off x="9080626" y="3999812"/>
            <a:ext cx="3089073" cy="369332"/>
          </a:xfrm>
          <a:prstGeom prst="rect">
            <a:avLst/>
          </a:prstGeom>
          <a:noFill/>
        </p:spPr>
        <p:txBody>
          <a:bodyPr wrap="square" rtlCol="0">
            <a:spAutoFit/>
          </a:bodyPr>
          <a:lstStyle/>
          <a:p>
            <a:pPr algn="ctr"/>
            <a:r>
              <a:rPr lang="en-US" b="1" dirty="0"/>
              <a:t>Cluster 5</a:t>
            </a:r>
          </a:p>
        </p:txBody>
      </p:sp>
      <p:sp>
        <p:nvSpPr>
          <p:cNvPr id="18" name="TextBox 17">
            <a:extLst>
              <a:ext uri="{FF2B5EF4-FFF2-40B4-BE49-F238E27FC236}">
                <a16:creationId xmlns:a16="http://schemas.microsoft.com/office/drawing/2014/main" id="{CDE3289F-BBE5-3234-BD54-38D64A77781F}"/>
              </a:ext>
            </a:extLst>
          </p:cNvPr>
          <p:cNvSpPr txBox="1"/>
          <p:nvPr/>
        </p:nvSpPr>
        <p:spPr>
          <a:xfrm>
            <a:off x="1422110" y="1227679"/>
            <a:ext cx="3089073" cy="369332"/>
          </a:xfrm>
          <a:prstGeom prst="rect">
            <a:avLst/>
          </a:prstGeom>
          <a:noFill/>
        </p:spPr>
        <p:txBody>
          <a:bodyPr wrap="square" rtlCol="0">
            <a:spAutoFit/>
          </a:bodyPr>
          <a:lstStyle/>
          <a:p>
            <a:pPr algn="ctr"/>
            <a:r>
              <a:rPr lang="en-US" b="1" dirty="0"/>
              <a:t>Cluster 4</a:t>
            </a:r>
          </a:p>
        </p:txBody>
      </p:sp>
      <p:sp>
        <p:nvSpPr>
          <p:cNvPr id="19" name="TextBox 18">
            <a:extLst>
              <a:ext uri="{FF2B5EF4-FFF2-40B4-BE49-F238E27FC236}">
                <a16:creationId xmlns:a16="http://schemas.microsoft.com/office/drawing/2014/main" id="{5F35A09B-409D-3D9C-E048-4FB29E0341A9}"/>
              </a:ext>
            </a:extLst>
          </p:cNvPr>
          <p:cNvSpPr txBox="1"/>
          <p:nvPr/>
        </p:nvSpPr>
        <p:spPr>
          <a:xfrm>
            <a:off x="9102927" y="1229525"/>
            <a:ext cx="3089073" cy="369332"/>
          </a:xfrm>
          <a:prstGeom prst="rect">
            <a:avLst/>
          </a:prstGeom>
          <a:noFill/>
        </p:spPr>
        <p:txBody>
          <a:bodyPr wrap="square" rtlCol="0">
            <a:spAutoFit/>
          </a:bodyPr>
          <a:lstStyle/>
          <a:p>
            <a:pPr algn="ctr"/>
            <a:r>
              <a:rPr lang="en-US" b="1" dirty="0"/>
              <a:t>Cluster 5</a:t>
            </a:r>
          </a:p>
        </p:txBody>
      </p:sp>
      <p:sp>
        <p:nvSpPr>
          <p:cNvPr id="20" name="TextBox 19">
            <a:extLst>
              <a:ext uri="{FF2B5EF4-FFF2-40B4-BE49-F238E27FC236}">
                <a16:creationId xmlns:a16="http://schemas.microsoft.com/office/drawing/2014/main" id="{20B04416-FF3D-F32D-6B72-C918BCB05896}"/>
              </a:ext>
            </a:extLst>
          </p:cNvPr>
          <p:cNvSpPr txBox="1"/>
          <p:nvPr/>
        </p:nvSpPr>
        <p:spPr>
          <a:xfrm>
            <a:off x="5192632" y="1185516"/>
            <a:ext cx="3089073" cy="369332"/>
          </a:xfrm>
          <a:prstGeom prst="rect">
            <a:avLst/>
          </a:prstGeom>
          <a:noFill/>
        </p:spPr>
        <p:txBody>
          <a:bodyPr wrap="square" rtlCol="0">
            <a:spAutoFit/>
          </a:bodyPr>
          <a:lstStyle/>
          <a:p>
            <a:pPr algn="ctr"/>
            <a:r>
              <a:rPr lang="en-US" b="1" dirty="0"/>
              <a:t>Cluster 3</a:t>
            </a:r>
          </a:p>
        </p:txBody>
      </p:sp>
      <p:sp>
        <p:nvSpPr>
          <p:cNvPr id="31" name="TextBox 30">
            <a:extLst>
              <a:ext uri="{FF2B5EF4-FFF2-40B4-BE49-F238E27FC236}">
                <a16:creationId xmlns:a16="http://schemas.microsoft.com/office/drawing/2014/main" id="{6670D5F8-ACE0-B762-B0E5-5B4832988262}"/>
              </a:ext>
            </a:extLst>
          </p:cNvPr>
          <p:cNvSpPr txBox="1"/>
          <p:nvPr/>
        </p:nvSpPr>
        <p:spPr>
          <a:xfrm>
            <a:off x="112279" y="2510189"/>
            <a:ext cx="1270970" cy="369332"/>
          </a:xfrm>
          <a:prstGeom prst="rect">
            <a:avLst/>
          </a:prstGeom>
          <a:noFill/>
        </p:spPr>
        <p:txBody>
          <a:bodyPr wrap="square" rtlCol="0">
            <a:spAutoFit/>
          </a:bodyPr>
          <a:lstStyle/>
          <a:p>
            <a:pPr algn="ctr"/>
            <a:r>
              <a:rPr lang="en-US" b="1" dirty="0">
                <a:solidFill>
                  <a:srgbClr val="FF0000"/>
                </a:solidFill>
              </a:rPr>
              <a:t>2021/2023</a:t>
            </a:r>
          </a:p>
        </p:txBody>
      </p:sp>
      <p:sp>
        <p:nvSpPr>
          <p:cNvPr id="32" name="TextBox 31">
            <a:extLst>
              <a:ext uri="{FF2B5EF4-FFF2-40B4-BE49-F238E27FC236}">
                <a16:creationId xmlns:a16="http://schemas.microsoft.com/office/drawing/2014/main" id="{73E6E461-6450-AC3D-9494-316224076D29}"/>
              </a:ext>
            </a:extLst>
          </p:cNvPr>
          <p:cNvSpPr txBox="1"/>
          <p:nvPr/>
        </p:nvSpPr>
        <p:spPr>
          <a:xfrm>
            <a:off x="112279" y="5276084"/>
            <a:ext cx="1270970" cy="369332"/>
          </a:xfrm>
          <a:prstGeom prst="rect">
            <a:avLst/>
          </a:prstGeom>
          <a:noFill/>
        </p:spPr>
        <p:txBody>
          <a:bodyPr wrap="square" rtlCol="0">
            <a:spAutoFit/>
          </a:bodyPr>
          <a:lstStyle/>
          <a:p>
            <a:pPr algn="ctr"/>
            <a:r>
              <a:rPr lang="en-US" b="1" dirty="0">
                <a:solidFill>
                  <a:srgbClr val="FF0000"/>
                </a:solidFill>
              </a:rPr>
              <a:t>2023</a:t>
            </a:r>
          </a:p>
        </p:txBody>
      </p:sp>
    </p:spTree>
    <p:extLst>
      <p:ext uri="{BB962C8B-B14F-4D97-AF65-F5344CB8AC3E}">
        <p14:creationId xmlns:p14="http://schemas.microsoft.com/office/powerpoint/2010/main" val="2585097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D217-A710-3008-6BA1-A1973F9CE8D0}"/>
              </a:ext>
            </a:extLst>
          </p:cNvPr>
          <p:cNvSpPr>
            <a:spLocks noGrp="1"/>
          </p:cNvSpPr>
          <p:nvPr>
            <p:ph type="title"/>
          </p:nvPr>
        </p:nvSpPr>
        <p:spPr/>
        <p:txBody>
          <a:bodyPr/>
          <a:lstStyle/>
          <a:p>
            <a:r>
              <a:rPr lang="en-US" dirty="0"/>
              <a:t>Model Expansions</a:t>
            </a:r>
          </a:p>
        </p:txBody>
      </p:sp>
      <p:sp>
        <p:nvSpPr>
          <p:cNvPr id="3" name="Content Placeholder 2">
            <a:extLst>
              <a:ext uri="{FF2B5EF4-FFF2-40B4-BE49-F238E27FC236}">
                <a16:creationId xmlns:a16="http://schemas.microsoft.com/office/drawing/2014/main" id="{B4750553-4C8C-8779-2043-69E475F32E2E}"/>
              </a:ext>
            </a:extLst>
          </p:cNvPr>
          <p:cNvSpPr>
            <a:spLocks noGrp="1"/>
          </p:cNvSpPr>
          <p:nvPr>
            <p:ph idx="1"/>
          </p:nvPr>
        </p:nvSpPr>
        <p:spPr/>
        <p:txBody>
          <a:bodyPr/>
          <a:lstStyle/>
          <a:p>
            <a:r>
              <a:rPr lang="en-US" dirty="0"/>
              <a:t>Current iteration is limited to single defensive player prediction.</a:t>
            </a:r>
          </a:p>
          <a:p>
            <a:r>
              <a:rPr lang="en-US" dirty="0"/>
              <a:t>Project Expansion Key Steps:</a:t>
            </a:r>
          </a:p>
          <a:p>
            <a:pPr lvl="1"/>
            <a:r>
              <a:rPr lang="en-US" dirty="0"/>
              <a:t>Remove/Adjust positional filters.</a:t>
            </a:r>
          </a:p>
          <a:p>
            <a:pPr lvl="1"/>
            <a:r>
              <a:rPr lang="en-US" dirty="0"/>
              <a:t>Update offensive/defensive pairing.</a:t>
            </a:r>
          </a:p>
          <a:p>
            <a:pPr lvl="1"/>
            <a:r>
              <a:rPr lang="en-US" dirty="0"/>
              <a:t>Adjust model architecture.</a:t>
            </a:r>
          </a:p>
          <a:p>
            <a:pPr lvl="1"/>
            <a:r>
              <a:rPr lang="en-US" dirty="0"/>
              <a:t>Reconfigure GUI with new model.</a:t>
            </a:r>
          </a:p>
        </p:txBody>
      </p:sp>
      <p:sp>
        <p:nvSpPr>
          <p:cNvPr id="4" name="Slide Number Placeholder 3">
            <a:extLst>
              <a:ext uri="{FF2B5EF4-FFF2-40B4-BE49-F238E27FC236}">
                <a16:creationId xmlns:a16="http://schemas.microsoft.com/office/drawing/2014/main" id="{111190AB-45BF-67FB-932B-53AD665BDE2F}"/>
              </a:ext>
            </a:extLst>
          </p:cNvPr>
          <p:cNvSpPr>
            <a:spLocks noGrp="1"/>
          </p:cNvSpPr>
          <p:nvPr>
            <p:ph type="sldNum" sz="quarter" idx="12"/>
          </p:nvPr>
        </p:nvSpPr>
        <p:spPr/>
        <p:txBody>
          <a:bodyPr/>
          <a:lstStyle/>
          <a:p>
            <a:fld id="{5C35FCF4-C3EF-BD43-82E0-05BC237DAD2A}" type="slidenum">
              <a:rPr lang="en-US" smtClean="0"/>
              <a:pPr/>
              <a:t>31</a:t>
            </a:fld>
            <a:endParaRPr lang="en-US" dirty="0"/>
          </a:p>
        </p:txBody>
      </p:sp>
      <p:pic>
        <p:nvPicPr>
          <p:cNvPr id="8" name="Picture 7" descr="Diagram&#10;&#10;Description automatically generated">
            <a:extLst>
              <a:ext uri="{FF2B5EF4-FFF2-40B4-BE49-F238E27FC236}">
                <a16:creationId xmlns:a16="http://schemas.microsoft.com/office/drawing/2014/main" id="{97AAA7FC-2723-9402-6B94-D0E875242456}"/>
              </a:ext>
            </a:extLst>
          </p:cNvPr>
          <p:cNvPicPr>
            <a:picLocks noChangeAspect="1"/>
          </p:cNvPicPr>
          <p:nvPr/>
        </p:nvPicPr>
        <p:blipFill>
          <a:blip r:embed="rId3"/>
          <a:stretch>
            <a:fillRect/>
          </a:stretch>
        </p:blipFill>
        <p:spPr>
          <a:xfrm>
            <a:off x="5937303" y="3428999"/>
            <a:ext cx="6096000" cy="3142307"/>
          </a:xfrm>
          <a:prstGeom prst="rect">
            <a:avLst/>
          </a:prstGeom>
        </p:spPr>
      </p:pic>
    </p:spTree>
    <p:extLst>
      <p:ext uri="{BB962C8B-B14F-4D97-AF65-F5344CB8AC3E}">
        <p14:creationId xmlns:p14="http://schemas.microsoft.com/office/powerpoint/2010/main" val="1077478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D7613-4555-4C48-9197-F425851557C0}"/>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4479C4FF-C839-FFD2-328B-A5CFB92A39EF}"/>
              </a:ext>
            </a:extLst>
          </p:cNvPr>
          <p:cNvSpPr>
            <a:spLocks noGrp="1"/>
          </p:cNvSpPr>
          <p:nvPr>
            <p:ph idx="1"/>
          </p:nvPr>
        </p:nvSpPr>
        <p:spPr>
          <a:xfrm>
            <a:off x="562627" y="1734009"/>
            <a:ext cx="11188547" cy="4351338"/>
          </a:xfrm>
        </p:spPr>
        <p:txBody>
          <a:bodyPr/>
          <a:lstStyle/>
          <a:p>
            <a:r>
              <a:rPr lang="en-US" dirty="0"/>
              <a:t>Previous Big Data Bowl Submissions [2,4]</a:t>
            </a:r>
          </a:p>
          <a:p>
            <a:pPr lvl="1"/>
            <a:r>
              <a:rPr lang="en-US" sz="2300" dirty="0"/>
              <a:t>Several projects creating analytical or predictive models.</a:t>
            </a:r>
          </a:p>
          <a:p>
            <a:pPr lvl="1"/>
            <a:r>
              <a:rPr lang="en-US" sz="2300" dirty="0"/>
              <a:t>Ex: Evaluation of punt returners in the NFL [5].</a:t>
            </a:r>
          </a:p>
          <a:p>
            <a:r>
              <a:rPr lang="en-US" dirty="0"/>
              <a:t>Long Short-Term Memory (LSTM) Neural Networks</a:t>
            </a:r>
          </a:p>
          <a:p>
            <a:pPr lvl="1"/>
            <a:r>
              <a:rPr lang="en-US" sz="2300" dirty="0"/>
              <a:t>LSTM frameworks outperform alternatives for trajectory prediction [6].</a:t>
            </a:r>
          </a:p>
          <a:p>
            <a:pPr lvl="1"/>
            <a:r>
              <a:rPr lang="en-US" sz="2300" dirty="0"/>
              <a:t>Applications exist, such as basketball and vehicle trajectory prediction [7,8].</a:t>
            </a:r>
            <a:endParaRPr lang="en-US" dirty="0"/>
          </a:p>
          <a:p>
            <a:r>
              <a:rPr lang="en-US" dirty="0"/>
              <a:t>Sports Data Visualization</a:t>
            </a:r>
          </a:p>
          <a:p>
            <a:pPr lvl="1"/>
            <a:r>
              <a:rPr lang="en-US" dirty="0"/>
              <a:t>Projects involving visualization of tracking data in sports such as soccer and American football [9,10].</a:t>
            </a:r>
          </a:p>
          <a:p>
            <a:pPr lvl="1"/>
            <a:endParaRPr lang="en-US" dirty="0"/>
          </a:p>
        </p:txBody>
      </p:sp>
      <p:sp>
        <p:nvSpPr>
          <p:cNvPr id="4" name="Slide Number Placeholder 3">
            <a:extLst>
              <a:ext uri="{FF2B5EF4-FFF2-40B4-BE49-F238E27FC236}">
                <a16:creationId xmlns:a16="http://schemas.microsoft.com/office/drawing/2014/main" id="{0675AA2C-60AA-F2D4-9A39-7EB2BC730F52}"/>
              </a:ext>
            </a:extLst>
          </p:cNvPr>
          <p:cNvSpPr>
            <a:spLocks noGrp="1"/>
          </p:cNvSpPr>
          <p:nvPr>
            <p:ph type="sldNum" sz="quarter" idx="12"/>
          </p:nvPr>
        </p:nvSpPr>
        <p:spPr/>
        <p:txBody>
          <a:bodyPr/>
          <a:lstStyle/>
          <a:p>
            <a:fld id="{5C35FCF4-C3EF-BD43-82E0-05BC237DAD2A}" type="slidenum">
              <a:rPr lang="en-US" smtClean="0"/>
              <a:pPr/>
              <a:t>4</a:t>
            </a:fld>
            <a:endParaRPr lang="en-US" dirty="0"/>
          </a:p>
        </p:txBody>
      </p:sp>
    </p:spTree>
    <p:extLst>
      <p:ext uri="{BB962C8B-B14F-4D97-AF65-F5344CB8AC3E}">
        <p14:creationId xmlns:p14="http://schemas.microsoft.com/office/powerpoint/2010/main" val="308661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9B0134-E32D-025A-B5AC-C75124235473}"/>
              </a:ext>
            </a:extLst>
          </p:cNvPr>
          <p:cNvSpPr>
            <a:spLocks noGrp="1"/>
          </p:cNvSpPr>
          <p:nvPr>
            <p:ph type="body" sz="quarter" idx="10"/>
          </p:nvPr>
        </p:nvSpPr>
        <p:spPr>
          <a:xfrm>
            <a:off x="1095375" y="582461"/>
            <a:ext cx="8317935" cy="1216112"/>
          </a:xfrm>
        </p:spPr>
        <p:txBody>
          <a:bodyPr/>
          <a:lstStyle/>
          <a:p>
            <a:pPr algn="just"/>
            <a:r>
              <a:rPr lang="en-US" dirty="0"/>
              <a:t>Methods</a:t>
            </a:r>
          </a:p>
        </p:txBody>
      </p:sp>
      <p:sp>
        <p:nvSpPr>
          <p:cNvPr id="3" name="Text Placeholder 1">
            <a:extLst>
              <a:ext uri="{FF2B5EF4-FFF2-40B4-BE49-F238E27FC236}">
                <a16:creationId xmlns:a16="http://schemas.microsoft.com/office/drawing/2014/main" id="{7233CB57-B0FD-6D56-B13C-E0BDEE5D8416}"/>
              </a:ext>
            </a:extLst>
          </p:cNvPr>
          <p:cNvSpPr txBox="1">
            <a:spLocks/>
          </p:cNvSpPr>
          <p:nvPr/>
        </p:nvSpPr>
        <p:spPr>
          <a:xfrm>
            <a:off x="1095375" y="1981770"/>
            <a:ext cx="8317935" cy="3799354"/>
          </a:xfrm>
          <a:prstGeom prst="rect">
            <a:avLst/>
          </a:prstGeom>
        </p:spPr>
        <p:txBody>
          <a:bodyPr anchor="ctr" anchorCtr="0"/>
          <a:lstStyle>
            <a:lvl1pPr marL="0" indent="0" algn="l" defTabSz="914400" rtl="0" eaLnBrk="1" latinLnBrk="0" hangingPunct="1">
              <a:lnSpc>
                <a:spcPts val="6200"/>
              </a:lnSpc>
              <a:spcBef>
                <a:spcPts val="0"/>
              </a:spcBef>
              <a:buFont typeface="Arial" panose="020B0604020202020204" pitchFamily="34" charset="0"/>
              <a:buNone/>
              <a:defRPr sz="6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buAutoNum type="arabicPeriod"/>
            </a:pPr>
            <a:r>
              <a:rPr lang="en-US" sz="2800" dirty="0"/>
              <a:t>Data Preprocessing</a:t>
            </a:r>
          </a:p>
          <a:p>
            <a:pPr marL="514350" indent="-514350" algn="just">
              <a:buAutoNum type="arabicPeriod"/>
            </a:pPr>
            <a:r>
              <a:rPr lang="en-US" sz="2800" dirty="0"/>
              <a:t>Sequence Generation and Normalization</a:t>
            </a:r>
          </a:p>
          <a:p>
            <a:pPr marL="514350" indent="-514350" algn="just">
              <a:buAutoNum type="arabicPeriod"/>
            </a:pPr>
            <a:r>
              <a:rPr lang="en-US" sz="2800" dirty="0"/>
              <a:t>Offensive Sequence Clustering</a:t>
            </a:r>
          </a:p>
          <a:p>
            <a:pPr marL="514350" indent="-514350" algn="just">
              <a:buAutoNum type="arabicPeriod"/>
            </a:pPr>
            <a:r>
              <a:rPr lang="en-US" sz="2800" dirty="0"/>
              <a:t>Defensive Coverage Path Prediction</a:t>
            </a:r>
          </a:p>
          <a:p>
            <a:pPr marL="514350" indent="-514350" algn="just">
              <a:buAutoNum type="arabicPeriod"/>
            </a:pPr>
            <a:r>
              <a:rPr lang="en-US" sz="2800" dirty="0"/>
              <a:t>Graphical User Interface</a:t>
            </a:r>
          </a:p>
        </p:txBody>
      </p:sp>
    </p:spTree>
    <p:extLst>
      <p:ext uri="{BB962C8B-B14F-4D97-AF65-F5344CB8AC3E}">
        <p14:creationId xmlns:p14="http://schemas.microsoft.com/office/powerpoint/2010/main" val="412515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1D8-8D2A-DC52-5CE5-DEE44D0FD526}"/>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6370322A-85FB-50ED-718B-D8DFC98FCC0B}"/>
              </a:ext>
            </a:extLst>
          </p:cNvPr>
          <p:cNvSpPr>
            <a:spLocks noGrp="1"/>
          </p:cNvSpPr>
          <p:nvPr>
            <p:ph idx="1"/>
          </p:nvPr>
        </p:nvSpPr>
        <p:spPr>
          <a:xfrm>
            <a:off x="562627" y="1537526"/>
            <a:ext cx="11112975" cy="4351338"/>
          </a:xfrm>
        </p:spPr>
        <p:txBody>
          <a:bodyPr/>
          <a:lstStyle/>
          <a:p>
            <a:r>
              <a:rPr lang="en-US" dirty="0"/>
              <a:t>We use data from the 2021 and 2023 Big Data Bowl datasets [12,13].</a:t>
            </a:r>
          </a:p>
          <a:p>
            <a:r>
              <a:rPr lang="en-US" dirty="0"/>
              <a:t>We clean/analyze the data to form assumptions for sequence generation.</a:t>
            </a:r>
          </a:p>
          <a:p>
            <a:pPr lvl="1"/>
            <a:r>
              <a:rPr lang="en-US" dirty="0"/>
              <a:t>Remove unused rows and columns.</a:t>
            </a:r>
          </a:p>
          <a:p>
            <a:pPr lvl="1"/>
            <a:r>
              <a:rPr lang="en-US" dirty="0"/>
              <a:t>Isolate defensive and offensive player positions.</a:t>
            </a:r>
          </a:p>
          <a:p>
            <a:pPr lvl="1"/>
            <a:r>
              <a:rPr lang="en-US" dirty="0"/>
              <a:t>Determine Initiating and Terminating events of a sequence.</a:t>
            </a:r>
          </a:p>
          <a:p>
            <a:pPr lvl="1"/>
            <a:r>
              <a:rPr lang="en-US" dirty="0"/>
              <a:t>Determine a cutoff of 10-90 frames per sequence.</a:t>
            </a:r>
          </a:p>
          <a:p>
            <a:pPr lvl="1"/>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6DAA68D-7134-E0DB-110A-7F665D7176C5}"/>
              </a:ext>
            </a:extLst>
          </p:cNvPr>
          <p:cNvSpPr>
            <a:spLocks noGrp="1"/>
          </p:cNvSpPr>
          <p:nvPr>
            <p:ph type="sldNum" sz="quarter" idx="12"/>
          </p:nvPr>
        </p:nvSpPr>
        <p:spPr/>
        <p:txBody>
          <a:bodyPr/>
          <a:lstStyle/>
          <a:p>
            <a:fld id="{5C35FCF4-C3EF-BD43-82E0-05BC237DAD2A}" type="slidenum">
              <a:rPr lang="en-US" smtClean="0"/>
              <a:pPr/>
              <a:t>6</a:t>
            </a:fld>
            <a:endParaRPr lang="en-US" dirty="0"/>
          </a:p>
        </p:txBody>
      </p:sp>
      <p:pic>
        <p:nvPicPr>
          <p:cNvPr id="8" name="Picture 7" descr="A group of football players&#10;&#10;Description automatically generated with low confidence">
            <a:extLst>
              <a:ext uri="{FF2B5EF4-FFF2-40B4-BE49-F238E27FC236}">
                <a16:creationId xmlns:a16="http://schemas.microsoft.com/office/drawing/2014/main" id="{6BC7E23F-EDEC-55E8-7454-E6CECCB47771}"/>
              </a:ext>
            </a:extLst>
          </p:cNvPr>
          <p:cNvPicPr>
            <a:picLocks noChangeAspect="1"/>
          </p:cNvPicPr>
          <p:nvPr/>
        </p:nvPicPr>
        <p:blipFill>
          <a:blip r:embed="rId3"/>
          <a:stretch>
            <a:fillRect/>
          </a:stretch>
        </p:blipFill>
        <p:spPr>
          <a:xfrm>
            <a:off x="4519675" y="4627667"/>
            <a:ext cx="2601506" cy="1734337"/>
          </a:xfrm>
          <a:prstGeom prst="rect">
            <a:avLst/>
          </a:prstGeom>
        </p:spPr>
      </p:pic>
      <p:pic>
        <p:nvPicPr>
          <p:cNvPr id="12" name="Picture 11" descr="A picture containing grass, player, outdoor, sport&#10;&#10;Description automatically generated">
            <a:extLst>
              <a:ext uri="{FF2B5EF4-FFF2-40B4-BE49-F238E27FC236}">
                <a16:creationId xmlns:a16="http://schemas.microsoft.com/office/drawing/2014/main" id="{85F2D6D2-7B0F-276F-0D9F-191D3D1C8EAD}"/>
              </a:ext>
            </a:extLst>
          </p:cNvPr>
          <p:cNvPicPr>
            <a:picLocks noChangeAspect="1"/>
          </p:cNvPicPr>
          <p:nvPr/>
        </p:nvPicPr>
        <p:blipFill>
          <a:blip r:embed="rId4"/>
          <a:stretch>
            <a:fillRect/>
          </a:stretch>
        </p:blipFill>
        <p:spPr>
          <a:xfrm>
            <a:off x="8312727" y="3994355"/>
            <a:ext cx="1833050" cy="2498519"/>
          </a:xfrm>
          <a:prstGeom prst="rect">
            <a:avLst/>
          </a:prstGeom>
        </p:spPr>
      </p:pic>
    </p:spTree>
    <p:extLst>
      <p:ext uri="{BB962C8B-B14F-4D97-AF65-F5344CB8AC3E}">
        <p14:creationId xmlns:p14="http://schemas.microsoft.com/office/powerpoint/2010/main" val="270599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2D52-3EC1-1F1F-106D-6A3541DAFB15}"/>
              </a:ext>
            </a:extLst>
          </p:cNvPr>
          <p:cNvSpPr>
            <a:spLocks noGrp="1"/>
          </p:cNvSpPr>
          <p:nvPr>
            <p:ph type="title"/>
          </p:nvPr>
        </p:nvSpPr>
        <p:spPr/>
        <p:txBody>
          <a:bodyPr/>
          <a:lstStyle/>
          <a:p>
            <a:r>
              <a:rPr lang="en-US" dirty="0"/>
              <a:t>Sequence Generation and Normalization</a:t>
            </a:r>
          </a:p>
        </p:txBody>
      </p:sp>
      <p:sp>
        <p:nvSpPr>
          <p:cNvPr id="3" name="Content Placeholder 2">
            <a:extLst>
              <a:ext uri="{FF2B5EF4-FFF2-40B4-BE49-F238E27FC236}">
                <a16:creationId xmlns:a16="http://schemas.microsoft.com/office/drawing/2014/main" id="{EA7458A6-A25C-9F2D-9DB8-A11E1B441F32}"/>
              </a:ext>
            </a:extLst>
          </p:cNvPr>
          <p:cNvSpPr>
            <a:spLocks noGrp="1"/>
          </p:cNvSpPr>
          <p:nvPr>
            <p:ph idx="1"/>
          </p:nvPr>
        </p:nvSpPr>
        <p:spPr>
          <a:xfrm>
            <a:off x="562628" y="1537526"/>
            <a:ext cx="10515600" cy="2890891"/>
          </a:xfrm>
        </p:spPr>
        <p:txBody>
          <a:bodyPr/>
          <a:lstStyle/>
          <a:p>
            <a:r>
              <a:rPr lang="en-US" dirty="0"/>
              <a:t>We proceed to generate sequences from the cleaned tabular data</a:t>
            </a:r>
          </a:p>
          <a:p>
            <a:pPr lvl="1"/>
            <a:r>
              <a:rPr lang="en-US" dirty="0"/>
              <a:t>We create sequences from all plays in the dataset in the format of a 2-Dimensional Tensor (Vector) for each player.</a:t>
            </a:r>
          </a:p>
          <a:p>
            <a:r>
              <a:rPr lang="en-US" dirty="0"/>
              <a:t>Then we isolate sequence pairs of offensive/defensive player pairs:</a:t>
            </a:r>
          </a:p>
          <a:p>
            <a:pPr lvl="1"/>
            <a:r>
              <a:rPr lang="en-US" dirty="0"/>
              <a:t>We encode additional features into each offensive sequence after pairing.</a:t>
            </a:r>
          </a:p>
          <a:p>
            <a:pPr lvl="1"/>
            <a:r>
              <a:rPr lang="en-US" dirty="0"/>
              <a:t>We normalize the x and y positions of both sequences (Next slide).</a:t>
            </a:r>
          </a:p>
          <a:p>
            <a:pPr lvl="2"/>
            <a:endParaRPr lang="en-US" dirty="0"/>
          </a:p>
        </p:txBody>
      </p:sp>
      <p:sp>
        <p:nvSpPr>
          <p:cNvPr id="4" name="Slide Number Placeholder 3">
            <a:extLst>
              <a:ext uri="{FF2B5EF4-FFF2-40B4-BE49-F238E27FC236}">
                <a16:creationId xmlns:a16="http://schemas.microsoft.com/office/drawing/2014/main" id="{C06721D3-6C93-6866-03DA-A6CB9E6B2CC4}"/>
              </a:ext>
            </a:extLst>
          </p:cNvPr>
          <p:cNvSpPr>
            <a:spLocks noGrp="1"/>
          </p:cNvSpPr>
          <p:nvPr>
            <p:ph type="sldNum" sz="quarter" idx="12"/>
          </p:nvPr>
        </p:nvSpPr>
        <p:spPr/>
        <p:txBody>
          <a:bodyPr/>
          <a:lstStyle/>
          <a:p>
            <a:fld id="{5C35FCF4-C3EF-BD43-82E0-05BC237DAD2A}" type="slidenum">
              <a:rPr lang="en-US" smtClean="0"/>
              <a:pPr/>
              <a:t>7</a:t>
            </a:fld>
            <a:endParaRPr lang="en-US" dirty="0"/>
          </a:p>
        </p:txBody>
      </p:sp>
      <p:pic>
        <p:nvPicPr>
          <p:cNvPr id="6" name="Picture 5">
            <a:extLst>
              <a:ext uri="{FF2B5EF4-FFF2-40B4-BE49-F238E27FC236}">
                <a16:creationId xmlns:a16="http://schemas.microsoft.com/office/drawing/2014/main" id="{6A0E4C6B-B7BE-5EAB-8222-4A896F659C75}"/>
              </a:ext>
            </a:extLst>
          </p:cNvPr>
          <p:cNvPicPr>
            <a:picLocks noChangeAspect="1"/>
          </p:cNvPicPr>
          <p:nvPr/>
        </p:nvPicPr>
        <p:blipFill>
          <a:blip r:embed="rId3"/>
          <a:stretch>
            <a:fillRect/>
          </a:stretch>
        </p:blipFill>
        <p:spPr>
          <a:xfrm>
            <a:off x="647047" y="5327296"/>
            <a:ext cx="10982325" cy="485775"/>
          </a:xfrm>
          <a:prstGeom prst="rect">
            <a:avLst/>
          </a:prstGeom>
        </p:spPr>
      </p:pic>
      <p:sp>
        <p:nvSpPr>
          <p:cNvPr id="7" name="TextBox 6">
            <a:extLst>
              <a:ext uri="{FF2B5EF4-FFF2-40B4-BE49-F238E27FC236}">
                <a16:creationId xmlns:a16="http://schemas.microsoft.com/office/drawing/2014/main" id="{001EC89F-9805-6A5F-F90F-0EE8099C0159}"/>
              </a:ext>
            </a:extLst>
          </p:cNvPr>
          <p:cNvSpPr txBox="1"/>
          <p:nvPr/>
        </p:nvSpPr>
        <p:spPr>
          <a:xfrm>
            <a:off x="3020550" y="4949695"/>
            <a:ext cx="5599756" cy="369332"/>
          </a:xfrm>
          <a:prstGeom prst="rect">
            <a:avLst/>
          </a:prstGeom>
          <a:noFill/>
        </p:spPr>
        <p:txBody>
          <a:bodyPr wrap="square" rtlCol="0">
            <a:spAutoFit/>
          </a:bodyPr>
          <a:lstStyle/>
          <a:p>
            <a:pPr algn="ctr"/>
            <a:r>
              <a:rPr lang="en-US" b="1" u="sng" dirty="0"/>
              <a:t>Inner Tensor Structure (All Predictors)</a:t>
            </a:r>
          </a:p>
        </p:txBody>
      </p:sp>
    </p:spTree>
    <p:extLst>
      <p:ext uri="{BB962C8B-B14F-4D97-AF65-F5344CB8AC3E}">
        <p14:creationId xmlns:p14="http://schemas.microsoft.com/office/powerpoint/2010/main" val="4214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2D52-3EC1-1F1F-106D-6A3541DAFB15}"/>
              </a:ext>
            </a:extLst>
          </p:cNvPr>
          <p:cNvSpPr>
            <a:spLocks noGrp="1"/>
          </p:cNvSpPr>
          <p:nvPr>
            <p:ph type="title"/>
          </p:nvPr>
        </p:nvSpPr>
        <p:spPr/>
        <p:txBody>
          <a:bodyPr/>
          <a:lstStyle/>
          <a:p>
            <a:r>
              <a:rPr lang="en-US" dirty="0"/>
              <a:t>Sequence Generation and Normalization</a:t>
            </a:r>
          </a:p>
        </p:txBody>
      </p:sp>
      <p:pic>
        <p:nvPicPr>
          <p:cNvPr id="6" name="Content Placeholder 5" descr="Diagram&#10;&#10;Description automatically generated">
            <a:extLst>
              <a:ext uri="{FF2B5EF4-FFF2-40B4-BE49-F238E27FC236}">
                <a16:creationId xmlns:a16="http://schemas.microsoft.com/office/drawing/2014/main" id="{EE953B27-1EEA-57F8-B293-C6345B0A15BC}"/>
              </a:ext>
            </a:extLst>
          </p:cNvPr>
          <p:cNvPicPr>
            <a:picLocks noGrp="1" noChangeAspect="1"/>
          </p:cNvPicPr>
          <p:nvPr>
            <p:ph idx="1"/>
          </p:nvPr>
        </p:nvPicPr>
        <p:blipFill>
          <a:blip r:embed="rId2"/>
          <a:stretch>
            <a:fillRect/>
          </a:stretch>
        </p:blipFill>
        <p:spPr>
          <a:xfrm>
            <a:off x="804380" y="1290672"/>
            <a:ext cx="4340306" cy="2237299"/>
          </a:xfrm>
        </p:spPr>
      </p:pic>
      <p:sp>
        <p:nvSpPr>
          <p:cNvPr id="4" name="Slide Number Placeholder 3">
            <a:extLst>
              <a:ext uri="{FF2B5EF4-FFF2-40B4-BE49-F238E27FC236}">
                <a16:creationId xmlns:a16="http://schemas.microsoft.com/office/drawing/2014/main" id="{C06721D3-6C93-6866-03DA-A6CB9E6B2CC4}"/>
              </a:ext>
            </a:extLst>
          </p:cNvPr>
          <p:cNvSpPr>
            <a:spLocks noGrp="1"/>
          </p:cNvSpPr>
          <p:nvPr>
            <p:ph type="sldNum" sz="quarter" idx="12"/>
          </p:nvPr>
        </p:nvSpPr>
        <p:spPr/>
        <p:txBody>
          <a:bodyPr/>
          <a:lstStyle/>
          <a:p>
            <a:fld id="{5C35FCF4-C3EF-BD43-82E0-05BC237DAD2A}" type="slidenum">
              <a:rPr lang="en-US" smtClean="0"/>
              <a:pPr/>
              <a:t>8</a:t>
            </a:fld>
            <a:endParaRPr lang="en-US" dirty="0"/>
          </a:p>
        </p:txBody>
      </p:sp>
      <p:sp>
        <p:nvSpPr>
          <p:cNvPr id="7" name="Arrow: Right 6">
            <a:extLst>
              <a:ext uri="{FF2B5EF4-FFF2-40B4-BE49-F238E27FC236}">
                <a16:creationId xmlns:a16="http://schemas.microsoft.com/office/drawing/2014/main" id="{11FD2A6B-E4A0-2D68-7253-B3B3FF4A84C5}"/>
              </a:ext>
            </a:extLst>
          </p:cNvPr>
          <p:cNvSpPr/>
          <p:nvPr/>
        </p:nvSpPr>
        <p:spPr>
          <a:xfrm>
            <a:off x="5427405" y="2306805"/>
            <a:ext cx="1197569" cy="2123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B92A93-A710-4C85-703B-18DB988178AE}"/>
              </a:ext>
            </a:extLst>
          </p:cNvPr>
          <p:cNvSpPr txBox="1"/>
          <p:nvPr/>
        </p:nvSpPr>
        <p:spPr>
          <a:xfrm>
            <a:off x="5315318" y="1976441"/>
            <a:ext cx="1073683" cy="369332"/>
          </a:xfrm>
          <a:prstGeom prst="rect">
            <a:avLst/>
          </a:prstGeom>
          <a:noFill/>
        </p:spPr>
        <p:txBody>
          <a:bodyPr wrap="square" rtlCol="0">
            <a:spAutoFit/>
          </a:bodyPr>
          <a:lstStyle/>
          <a:p>
            <a:r>
              <a:rPr lang="en-US" dirty="0"/>
              <a:t>Isolation</a:t>
            </a:r>
          </a:p>
        </p:txBody>
      </p:sp>
      <p:sp>
        <p:nvSpPr>
          <p:cNvPr id="12" name="Arrow: Right 11">
            <a:extLst>
              <a:ext uri="{FF2B5EF4-FFF2-40B4-BE49-F238E27FC236}">
                <a16:creationId xmlns:a16="http://schemas.microsoft.com/office/drawing/2014/main" id="{0F3462F7-C855-D540-ECD3-E5E912224E5D}"/>
              </a:ext>
            </a:extLst>
          </p:cNvPr>
          <p:cNvSpPr/>
          <p:nvPr/>
        </p:nvSpPr>
        <p:spPr>
          <a:xfrm>
            <a:off x="5459659" y="4627088"/>
            <a:ext cx="1340136" cy="2123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380D446-0B78-1998-C94B-ACD166A037DE}"/>
              </a:ext>
            </a:extLst>
          </p:cNvPr>
          <p:cNvSpPr txBox="1"/>
          <p:nvPr/>
        </p:nvSpPr>
        <p:spPr>
          <a:xfrm>
            <a:off x="5347571" y="4296724"/>
            <a:ext cx="1544650" cy="369332"/>
          </a:xfrm>
          <a:prstGeom prst="rect">
            <a:avLst/>
          </a:prstGeom>
          <a:noFill/>
        </p:spPr>
        <p:txBody>
          <a:bodyPr wrap="square" rtlCol="0">
            <a:spAutoFit/>
          </a:bodyPr>
          <a:lstStyle/>
          <a:p>
            <a:r>
              <a:rPr lang="en-US" dirty="0"/>
              <a:t>Normalization</a:t>
            </a:r>
          </a:p>
        </p:txBody>
      </p:sp>
      <p:pic>
        <p:nvPicPr>
          <p:cNvPr id="15" name="Picture 14" descr="Chart&#10;&#10;Description automatically generated">
            <a:extLst>
              <a:ext uri="{FF2B5EF4-FFF2-40B4-BE49-F238E27FC236}">
                <a16:creationId xmlns:a16="http://schemas.microsoft.com/office/drawing/2014/main" id="{0A18C2D9-E684-E467-20A6-A34FE55440AD}"/>
              </a:ext>
            </a:extLst>
          </p:cNvPr>
          <p:cNvPicPr>
            <a:picLocks noChangeAspect="1"/>
          </p:cNvPicPr>
          <p:nvPr/>
        </p:nvPicPr>
        <p:blipFill>
          <a:blip r:embed="rId3"/>
          <a:stretch>
            <a:fillRect/>
          </a:stretch>
        </p:blipFill>
        <p:spPr>
          <a:xfrm>
            <a:off x="7047316" y="1290672"/>
            <a:ext cx="4340308" cy="2237300"/>
          </a:xfrm>
          <a:prstGeom prst="rect">
            <a:avLst/>
          </a:prstGeom>
        </p:spPr>
      </p:pic>
      <p:pic>
        <p:nvPicPr>
          <p:cNvPr id="19" name="Picture 18" descr="Chart&#10;&#10;Description automatically generated">
            <a:extLst>
              <a:ext uri="{FF2B5EF4-FFF2-40B4-BE49-F238E27FC236}">
                <a16:creationId xmlns:a16="http://schemas.microsoft.com/office/drawing/2014/main" id="{ED4E895F-4A40-EA73-AA08-7D5FCEA3F881}"/>
              </a:ext>
            </a:extLst>
          </p:cNvPr>
          <p:cNvPicPr>
            <a:picLocks noChangeAspect="1"/>
          </p:cNvPicPr>
          <p:nvPr/>
        </p:nvPicPr>
        <p:blipFill>
          <a:blip r:embed="rId3"/>
          <a:stretch>
            <a:fillRect/>
          </a:stretch>
        </p:blipFill>
        <p:spPr>
          <a:xfrm>
            <a:off x="767800" y="3720815"/>
            <a:ext cx="4340308" cy="2237300"/>
          </a:xfrm>
          <a:prstGeom prst="rect">
            <a:avLst/>
          </a:prstGeom>
        </p:spPr>
      </p:pic>
      <p:pic>
        <p:nvPicPr>
          <p:cNvPr id="20" name="Picture 19" descr="Chart, line chart&#10;&#10;Description automatically generated">
            <a:extLst>
              <a:ext uri="{FF2B5EF4-FFF2-40B4-BE49-F238E27FC236}">
                <a16:creationId xmlns:a16="http://schemas.microsoft.com/office/drawing/2014/main" id="{480AE0E6-C80F-F896-10D8-91FDF80032AA}"/>
              </a:ext>
            </a:extLst>
          </p:cNvPr>
          <p:cNvPicPr>
            <a:picLocks noChangeAspect="1"/>
          </p:cNvPicPr>
          <p:nvPr/>
        </p:nvPicPr>
        <p:blipFill>
          <a:blip r:embed="rId4"/>
          <a:stretch>
            <a:fillRect/>
          </a:stretch>
        </p:blipFill>
        <p:spPr>
          <a:xfrm>
            <a:off x="7043287" y="3720815"/>
            <a:ext cx="4348366" cy="2237300"/>
          </a:xfrm>
          <a:prstGeom prst="rect">
            <a:avLst/>
          </a:prstGeom>
        </p:spPr>
      </p:pic>
      <p:cxnSp>
        <p:nvCxnSpPr>
          <p:cNvPr id="22" name="Straight Connector 21">
            <a:extLst>
              <a:ext uri="{FF2B5EF4-FFF2-40B4-BE49-F238E27FC236}">
                <a16:creationId xmlns:a16="http://schemas.microsoft.com/office/drawing/2014/main" id="{5722CBA6-B4F9-0274-4D4B-4F2910BE8C9D}"/>
              </a:ext>
            </a:extLst>
          </p:cNvPr>
          <p:cNvCxnSpPr/>
          <p:nvPr/>
        </p:nvCxnSpPr>
        <p:spPr>
          <a:xfrm flipV="1">
            <a:off x="7403690" y="3038168"/>
            <a:ext cx="631231" cy="230075"/>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45E6B76-A311-D039-1858-9553F5F3479B}"/>
              </a:ext>
            </a:extLst>
          </p:cNvPr>
          <p:cNvCxnSpPr>
            <a:cxnSpLocks/>
          </p:cNvCxnSpPr>
          <p:nvPr/>
        </p:nvCxnSpPr>
        <p:spPr>
          <a:xfrm flipV="1">
            <a:off x="7784199" y="2789398"/>
            <a:ext cx="539791" cy="91518"/>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179A1A9-D53C-6182-EDAE-D0B4C56501D5}"/>
              </a:ext>
            </a:extLst>
          </p:cNvPr>
          <p:cNvCxnSpPr>
            <a:cxnSpLocks/>
          </p:cNvCxnSpPr>
          <p:nvPr/>
        </p:nvCxnSpPr>
        <p:spPr>
          <a:xfrm flipV="1">
            <a:off x="8111613" y="2519182"/>
            <a:ext cx="536841" cy="77373"/>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C0AFE2-84ED-1177-96DE-0DBCEBC823BB}"/>
              </a:ext>
            </a:extLst>
          </p:cNvPr>
          <p:cNvCxnSpPr>
            <a:cxnSpLocks/>
          </p:cNvCxnSpPr>
          <p:nvPr/>
        </p:nvCxnSpPr>
        <p:spPr>
          <a:xfrm flipV="1">
            <a:off x="8380033" y="2317390"/>
            <a:ext cx="536841" cy="32866"/>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0FF52AA-6185-CF45-F51C-611C1CFBD348}"/>
              </a:ext>
            </a:extLst>
          </p:cNvPr>
          <p:cNvCxnSpPr>
            <a:cxnSpLocks/>
          </p:cNvCxnSpPr>
          <p:nvPr/>
        </p:nvCxnSpPr>
        <p:spPr>
          <a:xfrm>
            <a:off x="8772341" y="2095606"/>
            <a:ext cx="536841" cy="8351"/>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4E0558-B2AF-C162-9C5A-27B10D2BAA5E}"/>
              </a:ext>
            </a:extLst>
          </p:cNvPr>
          <p:cNvCxnSpPr>
            <a:cxnSpLocks/>
          </p:cNvCxnSpPr>
          <p:nvPr/>
        </p:nvCxnSpPr>
        <p:spPr>
          <a:xfrm flipV="1">
            <a:off x="9193873" y="1902763"/>
            <a:ext cx="469270" cy="12276"/>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2725F1C-52EA-B6EF-F47F-6189FA39237F}"/>
              </a:ext>
            </a:extLst>
          </p:cNvPr>
          <p:cNvCxnSpPr>
            <a:cxnSpLocks/>
          </p:cNvCxnSpPr>
          <p:nvPr/>
        </p:nvCxnSpPr>
        <p:spPr>
          <a:xfrm>
            <a:off x="9684324" y="1749413"/>
            <a:ext cx="359505" cy="20248"/>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1589F63-4392-3B31-164E-C618700FF8BB}"/>
              </a:ext>
            </a:extLst>
          </p:cNvPr>
          <p:cNvCxnSpPr>
            <a:cxnSpLocks/>
          </p:cNvCxnSpPr>
          <p:nvPr/>
        </p:nvCxnSpPr>
        <p:spPr>
          <a:xfrm>
            <a:off x="10107290" y="1619088"/>
            <a:ext cx="192984" cy="66796"/>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13929F-DE50-0B66-6B73-B71D56D64E51}"/>
              </a:ext>
            </a:extLst>
          </p:cNvPr>
          <p:cNvCxnSpPr>
            <a:cxnSpLocks/>
          </p:cNvCxnSpPr>
          <p:nvPr/>
        </p:nvCxnSpPr>
        <p:spPr>
          <a:xfrm>
            <a:off x="10608958" y="1535643"/>
            <a:ext cx="110170" cy="116843"/>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0604547-43BC-6E49-307D-80E3944C9932}"/>
              </a:ext>
            </a:extLst>
          </p:cNvPr>
          <p:cNvCxnSpPr>
            <a:cxnSpLocks/>
          </p:cNvCxnSpPr>
          <p:nvPr/>
        </p:nvCxnSpPr>
        <p:spPr>
          <a:xfrm flipH="1">
            <a:off x="10890209" y="1430308"/>
            <a:ext cx="96084" cy="472455"/>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5DC3E7-4187-66A6-A715-D7567CA2CEAC}"/>
              </a:ext>
            </a:extLst>
          </p:cNvPr>
          <p:cNvCxnSpPr>
            <a:cxnSpLocks/>
          </p:cNvCxnSpPr>
          <p:nvPr/>
        </p:nvCxnSpPr>
        <p:spPr>
          <a:xfrm flipH="1">
            <a:off x="11063431" y="1739289"/>
            <a:ext cx="108740" cy="606484"/>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47D1E77-1FBB-82FE-EA88-224E38E1877D}"/>
              </a:ext>
            </a:extLst>
          </p:cNvPr>
          <p:cNvCxnSpPr>
            <a:cxnSpLocks/>
          </p:cNvCxnSpPr>
          <p:nvPr/>
        </p:nvCxnSpPr>
        <p:spPr>
          <a:xfrm flipH="1">
            <a:off x="11063431" y="1759537"/>
            <a:ext cx="108740" cy="606484"/>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pic>
        <p:nvPicPr>
          <p:cNvPr id="61" name="Picture 60" descr="Chart&#10;&#10;Description automatically generated">
            <a:extLst>
              <a:ext uri="{FF2B5EF4-FFF2-40B4-BE49-F238E27FC236}">
                <a16:creationId xmlns:a16="http://schemas.microsoft.com/office/drawing/2014/main" id="{179C4938-780B-1CEC-B9C7-9905838FC255}"/>
              </a:ext>
            </a:extLst>
          </p:cNvPr>
          <p:cNvPicPr>
            <a:picLocks noChangeAspect="1"/>
          </p:cNvPicPr>
          <p:nvPr/>
        </p:nvPicPr>
        <p:blipFill>
          <a:blip r:embed="rId3"/>
          <a:stretch>
            <a:fillRect/>
          </a:stretch>
        </p:blipFill>
        <p:spPr>
          <a:xfrm>
            <a:off x="7051345" y="1290672"/>
            <a:ext cx="4340308" cy="2237300"/>
          </a:xfrm>
          <a:prstGeom prst="rect">
            <a:avLst/>
          </a:prstGeom>
        </p:spPr>
      </p:pic>
      <p:cxnSp>
        <p:nvCxnSpPr>
          <p:cNvPr id="5" name="Straight Connector 4">
            <a:extLst>
              <a:ext uri="{FF2B5EF4-FFF2-40B4-BE49-F238E27FC236}">
                <a16:creationId xmlns:a16="http://schemas.microsoft.com/office/drawing/2014/main" id="{EC7658EE-7E6F-26E7-1BB1-F6A4E4A8AC15}"/>
              </a:ext>
            </a:extLst>
          </p:cNvPr>
          <p:cNvCxnSpPr>
            <a:cxnSpLocks/>
          </p:cNvCxnSpPr>
          <p:nvPr/>
        </p:nvCxnSpPr>
        <p:spPr>
          <a:xfrm>
            <a:off x="2183980" y="1290672"/>
            <a:ext cx="0" cy="213832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35D0B7D-8F2C-E742-2683-805FCF335165}"/>
              </a:ext>
            </a:extLst>
          </p:cNvPr>
          <p:cNvCxnSpPr/>
          <p:nvPr/>
        </p:nvCxnSpPr>
        <p:spPr>
          <a:xfrm>
            <a:off x="952185" y="1222659"/>
            <a:ext cx="393721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1C10B9-FBD9-1EF9-E4C0-0F037B4C9B96}"/>
              </a:ext>
            </a:extLst>
          </p:cNvPr>
          <p:cNvSpPr txBox="1"/>
          <p:nvPr/>
        </p:nvSpPr>
        <p:spPr>
          <a:xfrm>
            <a:off x="1836357" y="3604701"/>
            <a:ext cx="695246" cy="369332"/>
          </a:xfrm>
          <a:prstGeom prst="rect">
            <a:avLst/>
          </a:prstGeom>
          <a:noFill/>
        </p:spPr>
        <p:txBody>
          <a:bodyPr wrap="square" rtlCol="0">
            <a:spAutoFit/>
          </a:bodyPr>
          <a:lstStyle/>
          <a:p>
            <a:pPr algn="ctr"/>
            <a:r>
              <a:rPr lang="en-US" b="1" dirty="0">
                <a:solidFill>
                  <a:srgbClr val="7030A0"/>
                </a:solidFill>
              </a:rPr>
              <a:t>LOS</a:t>
            </a:r>
          </a:p>
        </p:txBody>
      </p:sp>
      <p:sp>
        <p:nvSpPr>
          <p:cNvPr id="16" name="TextBox 15">
            <a:extLst>
              <a:ext uri="{FF2B5EF4-FFF2-40B4-BE49-F238E27FC236}">
                <a16:creationId xmlns:a16="http://schemas.microsoft.com/office/drawing/2014/main" id="{F43D35C0-580E-0B39-A057-6377653B2467}"/>
              </a:ext>
            </a:extLst>
          </p:cNvPr>
          <p:cNvSpPr txBox="1"/>
          <p:nvPr/>
        </p:nvSpPr>
        <p:spPr>
          <a:xfrm>
            <a:off x="5210570" y="1077239"/>
            <a:ext cx="1544650" cy="369332"/>
          </a:xfrm>
          <a:prstGeom prst="rect">
            <a:avLst/>
          </a:prstGeom>
          <a:noFill/>
        </p:spPr>
        <p:txBody>
          <a:bodyPr wrap="square" rtlCol="0">
            <a:spAutoFit/>
          </a:bodyPr>
          <a:lstStyle/>
          <a:p>
            <a:pPr algn="ctr"/>
            <a:r>
              <a:rPr lang="en-US" b="1" dirty="0">
                <a:solidFill>
                  <a:srgbClr val="FBB031"/>
                </a:solidFill>
              </a:rPr>
              <a:t>Play Direction</a:t>
            </a:r>
          </a:p>
        </p:txBody>
      </p:sp>
    </p:spTree>
    <p:extLst>
      <p:ext uri="{BB962C8B-B14F-4D97-AF65-F5344CB8AC3E}">
        <p14:creationId xmlns:p14="http://schemas.microsoft.com/office/powerpoint/2010/main" val="339204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55"/>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animBg="1"/>
      <p:bldP spid="13" grpId="0"/>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D682-C97E-C680-CF8A-DA2BF72F0AB8}"/>
              </a:ext>
            </a:extLst>
          </p:cNvPr>
          <p:cNvSpPr>
            <a:spLocks noGrp="1"/>
          </p:cNvSpPr>
          <p:nvPr>
            <p:ph type="title"/>
          </p:nvPr>
        </p:nvSpPr>
        <p:spPr/>
        <p:txBody>
          <a:bodyPr/>
          <a:lstStyle/>
          <a:p>
            <a:r>
              <a:rPr lang="en-US" dirty="0"/>
              <a:t>Offensive Sequence Clustering</a:t>
            </a:r>
          </a:p>
        </p:txBody>
      </p:sp>
      <p:sp>
        <p:nvSpPr>
          <p:cNvPr id="3" name="Content Placeholder 2">
            <a:extLst>
              <a:ext uri="{FF2B5EF4-FFF2-40B4-BE49-F238E27FC236}">
                <a16:creationId xmlns:a16="http://schemas.microsoft.com/office/drawing/2014/main" id="{E7F3E2B8-9F06-EFDF-B103-062BEA5D4C78}"/>
              </a:ext>
            </a:extLst>
          </p:cNvPr>
          <p:cNvSpPr>
            <a:spLocks noGrp="1"/>
          </p:cNvSpPr>
          <p:nvPr>
            <p:ph idx="1"/>
          </p:nvPr>
        </p:nvSpPr>
        <p:spPr>
          <a:xfrm>
            <a:off x="562627" y="1537526"/>
            <a:ext cx="10757796" cy="4351338"/>
          </a:xfrm>
        </p:spPr>
        <p:txBody>
          <a:bodyPr/>
          <a:lstStyle/>
          <a:p>
            <a:r>
              <a:rPr lang="en-US" dirty="0"/>
              <a:t>We cluster all offensive sequences from the generated sequences:</a:t>
            </a:r>
          </a:p>
          <a:p>
            <a:pPr lvl="1"/>
            <a:r>
              <a:rPr lang="en-US" dirty="0"/>
              <a:t>Exclusively cluster based on the x and y features.</a:t>
            </a:r>
          </a:p>
          <a:p>
            <a:pPr lvl="1"/>
            <a:r>
              <a:rPr lang="en-US" dirty="0"/>
              <a:t>Compute 8 cluster centers in total.</a:t>
            </a:r>
          </a:p>
          <a:p>
            <a:r>
              <a:rPr lang="en-US" dirty="0"/>
              <a:t>The clustering is done using the Python </a:t>
            </a:r>
            <a:r>
              <a:rPr lang="en-US" dirty="0" err="1"/>
              <a:t>tslearn</a:t>
            </a:r>
            <a:r>
              <a:rPr lang="en-US" dirty="0"/>
              <a:t> library.</a:t>
            </a:r>
          </a:p>
          <a:p>
            <a:pPr lvl="1"/>
            <a:r>
              <a:rPr lang="en-US" dirty="0"/>
              <a:t>K-means clustering algorithm and a Dynamic Time Warping distance metric.</a:t>
            </a:r>
          </a:p>
          <a:p>
            <a:pPr lvl="2"/>
            <a:endParaRPr lang="en-US" dirty="0"/>
          </a:p>
          <a:p>
            <a:pPr lvl="1"/>
            <a:endParaRPr lang="en-US" dirty="0"/>
          </a:p>
        </p:txBody>
      </p:sp>
      <p:sp>
        <p:nvSpPr>
          <p:cNvPr id="4" name="Slide Number Placeholder 3">
            <a:extLst>
              <a:ext uri="{FF2B5EF4-FFF2-40B4-BE49-F238E27FC236}">
                <a16:creationId xmlns:a16="http://schemas.microsoft.com/office/drawing/2014/main" id="{C2D26CA4-CA41-DCDE-5DEE-F15A3D1E60E4}"/>
              </a:ext>
            </a:extLst>
          </p:cNvPr>
          <p:cNvSpPr>
            <a:spLocks noGrp="1"/>
          </p:cNvSpPr>
          <p:nvPr>
            <p:ph type="sldNum" sz="quarter" idx="12"/>
          </p:nvPr>
        </p:nvSpPr>
        <p:spPr/>
        <p:txBody>
          <a:bodyPr/>
          <a:lstStyle/>
          <a:p>
            <a:fld id="{5C35FCF4-C3EF-BD43-82E0-05BC237DAD2A}" type="slidenum">
              <a:rPr lang="en-US" smtClean="0"/>
              <a:pPr/>
              <a:t>9</a:t>
            </a:fld>
            <a:endParaRPr lang="en-US" dirty="0"/>
          </a:p>
        </p:txBody>
      </p:sp>
      <p:pic>
        <p:nvPicPr>
          <p:cNvPr id="6" name="Picture 5">
            <a:extLst>
              <a:ext uri="{FF2B5EF4-FFF2-40B4-BE49-F238E27FC236}">
                <a16:creationId xmlns:a16="http://schemas.microsoft.com/office/drawing/2014/main" id="{06CA4DA1-106D-821A-5D7E-3A3679F48304}"/>
              </a:ext>
            </a:extLst>
          </p:cNvPr>
          <p:cNvPicPr>
            <a:picLocks noChangeAspect="1"/>
          </p:cNvPicPr>
          <p:nvPr/>
        </p:nvPicPr>
        <p:blipFill>
          <a:blip r:embed="rId3"/>
          <a:stretch>
            <a:fillRect/>
          </a:stretch>
        </p:blipFill>
        <p:spPr>
          <a:xfrm>
            <a:off x="3221378" y="4278365"/>
            <a:ext cx="6092607" cy="1842825"/>
          </a:xfrm>
          <a:prstGeom prst="rect">
            <a:avLst/>
          </a:prstGeom>
        </p:spPr>
      </p:pic>
      <p:sp>
        <p:nvSpPr>
          <p:cNvPr id="5" name="TextBox 4">
            <a:extLst>
              <a:ext uri="{FF2B5EF4-FFF2-40B4-BE49-F238E27FC236}">
                <a16:creationId xmlns:a16="http://schemas.microsoft.com/office/drawing/2014/main" id="{A6484E8B-1803-D5AB-AB39-7C683FF8F786}"/>
              </a:ext>
            </a:extLst>
          </p:cNvPr>
          <p:cNvSpPr txBox="1"/>
          <p:nvPr/>
        </p:nvSpPr>
        <p:spPr>
          <a:xfrm>
            <a:off x="1875402" y="6121190"/>
            <a:ext cx="8441195" cy="307777"/>
          </a:xfrm>
          <a:prstGeom prst="rect">
            <a:avLst/>
          </a:prstGeom>
          <a:noFill/>
        </p:spPr>
        <p:txBody>
          <a:bodyPr wrap="square" rtlCol="0">
            <a:spAutoFit/>
          </a:bodyPr>
          <a:lstStyle/>
          <a:p>
            <a:r>
              <a:rPr lang="en-US" sz="1400" dirty="0"/>
              <a:t>K-means DTW clustering example. (</a:t>
            </a:r>
            <a:r>
              <a:rPr lang="en-US" sz="1400" dirty="0">
                <a:hlinkClick r:id="rId4"/>
              </a:rPr>
              <a:t>https://tslearn.readthedocs.io/en/stable/_images/kmeans_dtw.svg</a:t>
            </a:r>
            <a:r>
              <a:rPr lang="en-US" sz="1400" dirty="0"/>
              <a:t>)</a:t>
            </a:r>
          </a:p>
        </p:txBody>
      </p:sp>
    </p:spTree>
    <p:extLst>
      <p:ext uri="{BB962C8B-B14F-4D97-AF65-F5344CB8AC3E}">
        <p14:creationId xmlns:p14="http://schemas.microsoft.com/office/powerpoint/2010/main" val="25144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UCalgary 2">
      <a:dk1>
        <a:srgbClr val="000000"/>
      </a:dk1>
      <a:lt1>
        <a:srgbClr val="FFFFFF"/>
      </a:lt1>
      <a:dk2>
        <a:srgbClr val="8C857B"/>
      </a:dk2>
      <a:lt2>
        <a:srgbClr val="C3BFB6"/>
      </a:lt2>
      <a:accent1>
        <a:srgbClr val="EE2C2A"/>
      </a:accent1>
      <a:accent2>
        <a:srgbClr val="FFA300"/>
      </a:accent2>
      <a:accent3>
        <a:srgbClr val="FF671F"/>
      </a:accent3>
      <a:accent4>
        <a:srgbClr val="46A67B"/>
      </a:accent4>
      <a:accent5>
        <a:srgbClr val="EC0971"/>
      </a:accent5>
      <a:accent6>
        <a:srgbClr val="9C0533"/>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ld - Widescreen" id="{BDE806B9-D085-0547-8443-536EF56E10D0}" vid="{A3112E41-4A82-8045-91CC-360E8E7927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aec5c40-c90f-4b91-b983-ebb515d52bc4">
      <UserInfo>
        <DisplayName>Office Of Advancement Visitors</DisplayName>
        <AccountId>4</AccountId>
        <AccountType/>
      </UserInfo>
      <UserInfo>
        <DisplayName>UCalgary Brand</DisplayName>
        <AccountId>15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B787011709264CBA3DC53BE432B47D" ma:contentTypeVersion="6" ma:contentTypeDescription="Create a new document." ma:contentTypeScope="" ma:versionID="bd7f2e6ad85d3cf174f3a96013b93926">
  <xsd:schema xmlns:xsd="http://www.w3.org/2001/XMLSchema" xmlns:xs="http://www.w3.org/2001/XMLSchema" xmlns:p="http://schemas.microsoft.com/office/2006/metadata/properties" xmlns:ns3="790ea087-de69-4436-909e-d9a80c01f715" xmlns:ns4="2aec5c40-c90f-4b91-b983-ebb515d52bc4" targetNamespace="http://schemas.microsoft.com/office/2006/metadata/properties" ma:root="true" ma:fieldsID="8f46c5d6f13be545ee2277f2a8bfb9ab" ns3:_="" ns4:_="">
    <xsd:import namespace="790ea087-de69-4436-909e-d9a80c01f715"/>
    <xsd:import namespace="2aec5c40-c90f-4b91-b983-ebb515d52bc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0ea087-de69-4436-909e-d9a80c01f7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ec5c40-c90f-4b91-b983-ebb515d52b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B8F560-7E6C-44AE-AFE4-924D1118F0AA}">
  <ds:schemaRefs>
    <ds:schemaRef ds:uri="790ea087-de69-4436-909e-d9a80c01f715"/>
    <ds:schemaRef ds:uri="http://schemas.microsoft.com/office/2006/documentManagement/types"/>
    <ds:schemaRef ds:uri="http://purl.org/dc/dcmitype/"/>
    <ds:schemaRef ds:uri="http://schemas.microsoft.com/office/2006/metadata/properties"/>
    <ds:schemaRef ds:uri="http://purl.org/dc/terms/"/>
    <ds:schemaRef ds:uri="http://schemas.microsoft.com/office/infopath/2007/PartnerControls"/>
    <ds:schemaRef ds:uri="http://schemas.openxmlformats.org/package/2006/metadata/core-properties"/>
    <ds:schemaRef ds:uri="2aec5c40-c90f-4b91-b983-ebb515d52bc4"/>
    <ds:schemaRef ds:uri="http://www.w3.org/XML/1998/namespace"/>
    <ds:schemaRef ds:uri="http://purl.org/dc/elements/1.1/"/>
  </ds:schemaRefs>
</ds:datastoreItem>
</file>

<file path=customXml/itemProps2.xml><?xml version="1.0" encoding="utf-8"?>
<ds:datastoreItem xmlns:ds="http://schemas.openxmlformats.org/officeDocument/2006/customXml" ds:itemID="{67A4AE25-BBA1-49A6-B4F8-E97286BA017A}">
  <ds:schemaRefs>
    <ds:schemaRef ds:uri="http://schemas.microsoft.com/sharepoint/v3/contenttype/forms"/>
  </ds:schemaRefs>
</ds:datastoreItem>
</file>

<file path=customXml/itemProps3.xml><?xml version="1.0" encoding="utf-8"?>
<ds:datastoreItem xmlns:ds="http://schemas.openxmlformats.org/officeDocument/2006/customXml" ds:itemID="{F70B2A14-3D4B-4CBB-B0DF-799B9D7A61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0ea087-de69-4436-909e-d9a80c01f715"/>
    <ds:schemaRef ds:uri="2aec5c40-c90f-4b91-b983-ebb515d52b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Bold_-_Widescreen</Template>
  <TotalTime>4924</TotalTime>
  <Words>2628</Words>
  <Application>Microsoft Office PowerPoint</Application>
  <PresentationFormat>Widescreen</PresentationFormat>
  <Paragraphs>298</Paragraphs>
  <Slides>31</Slides>
  <Notes>17</Notes>
  <HiddenSlides>0</HiddenSlides>
  <MMClips>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A Predictive Tool for American Football Defensive Positioning to Aid Coaches in Design of Offensive Formations and Plays</vt:lpstr>
      <vt:lpstr>Background</vt:lpstr>
      <vt:lpstr>Research Motivation/Goals</vt:lpstr>
      <vt:lpstr>Related Work</vt:lpstr>
      <vt:lpstr>PowerPoint Presentation</vt:lpstr>
      <vt:lpstr>Data Preprocessing</vt:lpstr>
      <vt:lpstr>Sequence Generation and Normalization</vt:lpstr>
      <vt:lpstr>Sequence Generation and Normalization</vt:lpstr>
      <vt:lpstr>Offensive Sequence Clustering</vt:lpstr>
      <vt:lpstr>Defensive Coverage Path Prediction</vt:lpstr>
      <vt:lpstr>Graphical User Interface (GUI)</vt:lpstr>
      <vt:lpstr>PowerPoint Presentation</vt:lpstr>
      <vt:lpstr>Offensive Sequence Clustering</vt:lpstr>
      <vt:lpstr>Offensive Sequence Clustering</vt:lpstr>
      <vt:lpstr>Defensive Coverage Path Prediction</vt:lpstr>
      <vt:lpstr>Graphical User Interface (GUI)</vt:lpstr>
      <vt:lpstr>Graphical User Interface (GUI)</vt:lpstr>
      <vt:lpstr>Graphical User Interface (GUI)</vt:lpstr>
      <vt:lpstr>Graphical User Interface (GUI)</vt:lpstr>
      <vt:lpstr>Graphical User Interface (GUI)</vt:lpstr>
      <vt:lpstr>Discussion/Future Work</vt:lpstr>
      <vt:lpstr>Conclusion</vt:lpstr>
      <vt:lpstr>References</vt:lpstr>
      <vt:lpstr>Thank you for your time!</vt:lpstr>
      <vt:lpstr>Graphical User Interface (GUI)</vt:lpstr>
      <vt:lpstr>Extreme Use Case</vt:lpstr>
      <vt:lpstr>Extreme Use Case</vt:lpstr>
      <vt:lpstr>Adjusting Line of Scrimmage</vt:lpstr>
      <vt:lpstr>Adjusting Line of Scrimmage</vt:lpstr>
      <vt:lpstr>Clustering 2021/2023 VS 2021 Data</vt:lpstr>
      <vt:lpstr>Model Expansions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Tool for American Football Defensive Positioning to Aid Coaches in Design of Offensive Formations and Plays</dc:title>
  <dc:creator>Alejandro Escobar</dc:creator>
  <cp:lastModifiedBy>Alejandro Escobar</cp:lastModifiedBy>
  <cp:revision>7</cp:revision>
  <dcterms:created xsi:type="dcterms:W3CDTF">2023-04-14T03:52:32Z</dcterms:created>
  <dcterms:modified xsi:type="dcterms:W3CDTF">2023-04-18T22:34:55Z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0x010100A6B787011709264CBA3DC53BE432B47D</vt:lpwstr>
  </property>
  <property fmtid="{D5CDD505-2E9C-101B-9397-08002B2CF9AE}" pid="3" name="Order">
    <vt:r8>20600</vt:r8>
  </property>
</Properties>
</file>